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9"/>
  </p:notesMasterIdLst>
  <p:handoutMasterIdLst>
    <p:handoutMasterId r:id="rId50"/>
  </p:handoutMasterIdLst>
  <p:sldIdLst>
    <p:sldId id="1779" r:id="rId7"/>
    <p:sldId id="1836" r:id="rId8"/>
    <p:sldId id="1800" r:id="rId9"/>
    <p:sldId id="1905" r:id="rId10"/>
    <p:sldId id="1904" r:id="rId11"/>
    <p:sldId id="2113" r:id="rId12"/>
    <p:sldId id="1906" r:id="rId13"/>
    <p:sldId id="1908" r:id="rId14"/>
    <p:sldId id="1907" r:id="rId15"/>
    <p:sldId id="2115" r:id="rId16"/>
    <p:sldId id="1909" r:id="rId17"/>
    <p:sldId id="1910" r:id="rId18"/>
    <p:sldId id="2114" r:id="rId19"/>
    <p:sldId id="1911" r:id="rId20"/>
    <p:sldId id="2111" r:id="rId21"/>
    <p:sldId id="1923" r:id="rId22"/>
    <p:sldId id="1924" r:id="rId23"/>
    <p:sldId id="2104" r:id="rId24"/>
    <p:sldId id="2105" r:id="rId25"/>
    <p:sldId id="1884" r:id="rId26"/>
    <p:sldId id="1912" r:id="rId27"/>
    <p:sldId id="1850" r:id="rId28"/>
    <p:sldId id="1913" r:id="rId29"/>
    <p:sldId id="1876" r:id="rId30"/>
    <p:sldId id="1914" r:id="rId31"/>
    <p:sldId id="1915" r:id="rId32"/>
    <p:sldId id="1916" r:id="rId33"/>
    <p:sldId id="1877" r:id="rId34"/>
    <p:sldId id="1917" r:id="rId35"/>
    <p:sldId id="1918" r:id="rId36"/>
    <p:sldId id="1919" r:id="rId37"/>
    <p:sldId id="1920" r:id="rId38"/>
    <p:sldId id="1921" r:id="rId39"/>
    <p:sldId id="1922" r:id="rId40"/>
    <p:sldId id="1878" r:id="rId41"/>
    <p:sldId id="1879" r:id="rId42"/>
    <p:sldId id="1880" r:id="rId43"/>
    <p:sldId id="1881" r:id="rId44"/>
    <p:sldId id="1882" r:id="rId45"/>
    <p:sldId id="1873" r:id="rId46"/>
    <p:sldId id="1883" r:id="rId47"/>
    <p:sldId id="680" r:id="rId48"/>
  </p:sldIdLst>
  <p:sldSz cx="12196763" cy="6858000"/>
  <p:notesSz cx="6805613" cy="9939338"/>
  <p:custDataLst>
    <p:tags r:id="rId5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874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0.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19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0911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比特位</a:t>
            </a:r>
            <a:r>
              <a:rPr lang="en-US" altLang="zh-CN"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&amp;</a:t>
            </a:r>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矩阵运算</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BC2C844-D1E8-8A4A-A067-9A50DD42398D}"/>
              </a:ext>
            </a:extLst>
          </p:cNvPr>
          <p:cNvSpPr>
            <a:spLocks noGrp="1"/>
          </p:cNvSpPr>
          <p:nvPr>
            <p:ph type="title"/>
          </p:nvPr>
        </p:nvSpPr>
        <p:spPr/>
        <p:txBody>
          <a:bodyPr/>
          <a:lstStyle/>
          <a:p>
            <a:r>
              <a:rPr lang="en-US" altLang="zh-CN" dirty="0"/>
              <a:t>CPU/GPU</a:t>
            </a:r>
            <a:r>
              <a:rPr lang="zh-CN" altLang="en-US" dirty="0"/>
              <a:t> 支持矩阵乘的库</a:t>
            </a:r>
          </a:p>
        </p:txBody>
      </p:sp>
      <p:pic>
        <p:nvPicPr>
          <p:cNvPr id="2" name="图片 1">
            <a:extLst>
              <a:ext uri="{FF2B5EF4-FFF2-40B4-BE49-F238E27FC236}">
                <a16:creationId xmlns:a16="http://schemas.microsoft.com/office/drawing/2014/main" id="{90127E8F-D6CE-5C4C-B4D0-D96F8239C36B}"/>
              </a:ext>
            </a:extLst>
          </p:cNvPr>
          <p:cNvPicPr>
            <a:picLocks noChangeAspect="1"/>
          </p:cNvPicPr>
          <p:nvPr/>
        </p:nvPicPr>
        <p:blipFill>
          <a:blip r:embed="rId2"/>
          <a:stretch>
            <a:fillRect/>
          </a:stretch>
        </p:blipFill>
        <p:spPr>
          <a:xfrm>
            <a:off x="7034485" y="1268760"/>
            <a:ext cx="3384376" cy="4944604"/>
          </a:xfrm>
          <a:prstGeom prst="rect">
            <a:avLst/>
          </a:prstGeom>
        </p:spPr>
      </p:pic>
      <p:pic>
        <p:nvPicPr>
          <p:cNvPr id="3" name="图片 2">
            <a:extLst>
              <a:ext uri="{FF2B5EF4-FFF2-40B4-BE49-F238E27FC236}">
                <a16:creationId xmlns:a16="http://schemas.microsoft.com/office/drawing/2014/main" id="{97B7A259-ECE0-0546-BB0C-3D613D48F901}"/>
              </a:ext>
            </a:extLst>
          </p:cNvPr>
          <p:cNvPicPr>
            <a:picLocks noChangeAspect="1"/>
          </p:cNvPicPr>
          <p:nvPr/>
        </p:nvPicPr>
        <p:blipFill>
          <a:blip r:embed="rId3"/>
          <a:stretch>
            <a:fillRect/>
          </a:stretch>
        </p:blipFill>
        <p:spPr>
          <a:xfrm>
            <a:off x="1129829" y="1499919"/>
            <a:ext cx="4680520" cy="4482286"/>
          </a:xfrm>
          <a:prstGeom prst="rect">
            <a:avLst/>
          </a:prstGeom>
        </p:spPr>
      </p:pic>
    </p:spTree>
    <p:extLst>
      <p:ext uri="{BB962C8B-B14F-4D97-AF65-F5344CB8AC3E}">
        <p14:creationId xmlns:p14="http://schemas.microsoft.com/office/powerpoint/2010/main" val="97362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2216F62-8242-6E4F-958A-0090FF170AA6}"/>
              </a:ext>
            </a:extLst>
          </p:cNvPr>
          <p:cNvSpPr>
            <a:spLocks noGrp="1"/>
          </p:cNvSpPr>
          <p:nvPr>
            <p:ph type="title"/>
          </p:nvPr>
        </p:nvSpPr>
        <p:spPr/>
        <p:txBody>
          <a:bodyPr/>
          <a:lstStyle/>
          <a:p>
            <a:r>
              <a:rPr lang="zh-CN" altLang="en-US" dirty="0"/>
              <a:t>卷积代替算法</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960A12D2-BB8E-544E-93E8-586AB69569B7}"/>
                  </a:ext>
                </a:extLst>
              </p:cNvPr>
              <p:cNvSpPr>
                <a:spLocks noGrp="1"/>
              </p:cNvSpPr>
              <p:nvPr>
                <p:ph sz="half" idx="1"/>
              </p:nvPr>
            </p:nvSpPr>
            <p:spPr>
              <a:xfrm>
                <a:off x="623636" y="1412776"/>
                <a:ext cx="6410850" cy="4608512"/>
              </a:xfrm>
            </p:spPr>
            <p:txBody>
              <a:bodyPr/>
              <a:lstStyle/>
              <a:p>
                <a:r>
                  <a:rPr lang="en-US" altLang="zh-CN" sz="2400" b="1" dirty="0">
                    <a:latin typeface="Gill Sans MT" panose="020B0502020104020203" pitchFamily="34" charset="0"/>
                  </a:rPr>
                  <a:t>Fast</a:t>
                </a:r>
                <a:r>
                  <a:rPr lang="zh-CN" altLang="en-US" sz="2400" b="1" dirty="0">
                    <a:latin typeface="Gill Sans MT" panose="020B0502020104020203" pitchFamily="34" charset="0"/>
                  </a:rPr>
                  <a:t> </a:t>
                </a:r>
                <a:r>
                  <a:rPr lang="en-US" altLang="zh-CN" sz="2400" b="1" dirty="0">
                    <a:latin typeface="Gill Sans MT" panose="020B0502020104020203" pitchFamily="34" charset="0"/>
                  </a:rPr>
                  <a:t>Fourier</a:t>
                </a:r>
                <a:r>
                  <a:rPr lang="zh-CN" altLang="en-US" sz="2400" b="1" dirty="0">
                    <a:latin typeface="Gill Sans MT" panose="020B0502020104020203" pitchFamily="34" charset="0"/>
                  </a:rPr>
                  <a:t> </a:t>
                </a:r>
                <a:r>
                  <a:rPr lang="en-US" altLang="zh-CN" sz="2400" b="1" dirty="0">
                    <a:latin typeface="Gill Sans MT" panose="020B0502020104020203" pitchFamily="34" charset="0"/>
                  </a:rPr>
                  <a:t>Transform</a:t>
                </a:r>
                <a:r>
                  <a:rPr lang="zh-CN" altLang="en-US" sz="2400" b="1" dirty="0">
                    <a:latin typeface="Gill Sans MT" panose="020B0502020104020203" pitchFamily="34" charset="0"/>
                  </a:rPr>
                  <a:t> </a:t>
                </a:r>
                <a:r>
                  <a:rPr lang="en-US" altLang="zh-CN" sz="1600" dirty="0">
                    <a:latin typeface="Gill Sans MT" panose="020B0502020104020203" pitchFamily="34" charset="0"/>
                  </a:rPr>
                  <a:t>[</a:t>
                </a:r>
                <a:r>
                  <a:rPr lang="en-US" altLang="zh-CN" sz="1600" dirty="0" err="1">
                    <a:latin typeface="Gill Sans MT" panose="020B0502020104020203" pitchFamily="34" charset="0"/>
                  </a:rPr>
                  <a:t>mathieu</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ICLR</a:t>
                </a:r>
                <a:r>
                  <a:rPr lang="zh-CN" altLang="en-US" sz="1600" dirty="0">
                    <a:latin typeface="Gill Sans MT" panose="020B0502020104020203" pitchFamily="34" charset="0"/>
                  </a:rPr>
                  <a:t> </a:t>
                </a:r>
                <a:r>
                  <a:rPr lang="en-US" altLang="zh-CN" sz="1600" dirty="0">
                    <a:latin typeface="Gill Sans MT" panose="020B0502020104020203" pitchFamily="34" charset="0"/>
                  </a:rPr>
                  <a:t>2014]</a:t>
                </a:r>
              </a:p>
              <a:p>
                <a:pPr lvl="1"/>
                <a:r>
                  <a:rPr lang="en-US" altLang="zh-CN" sz="2000" dirty="0">
                    <a:latin typeface="Gill Sans MT" panose="020B0502020104020203" pitchFamily="34" charset="0"/>
                  </a:rPr>
                  <a:t>Pro</a:t>
                </a:r>
                <a:r>
                  <a:rPr lang="zh-CN" altLang="en-US" sz="2000" dirty="0">
                    <a:latin typeface="Gill Sans MT" panose="020B0502020104020203" pitchFamily="34" charset="0"/>
                  </a:rPr>
                  <a:t>：计算量从 </a:t>
                </a:r>
                <a14:m>
                  <m:oMath xmlns:m="http://schemas.openxmlformats.org/officeDocument/2006/math">
                    <m:r>
                      <m:rPr>
                        <m:sty m:val="p"/>
                      </m:rPr>
                      <a:rPr lang="en-US" altLang="zh-CN" sz="2000" i="1" dirty="0">
                        <a:latin typeface="Cambria Math" panose="02040503050406030204" pitchFamily="18" charset="0"/>
                      </a:rPr>
                      <m:t>O</m:t>
                    </m:r>
                    <m:r>
                      <a:rPr lang="en-US" altLang="zh-CN" sz="2000" b="0" i="1" dirty="0" smtClean="0">
                        <a:latin typeface="Cambria Math" panose="02040503050406030204" pitchFamily="18" charset="0"/>
                      </a:rPr>
                      <m:t>(</m:t>
                    </m:r>
                    <m:sSubSup>
                      <m:sSubSupPr>
                        <m:ctrlPr>
                          <a:rPr lang="en-US" altLang="zh-CN" sz="2000" b="0" i="1" dirty="0" smtClean="0">
                            <a:latin typeface="Cambria Math" panose="02040503050406030204" pitchFamily="18" charset="0"/>
                          </a:rPr>
                        </m:ctrlPr>
                      </m:sSubSupPr>
                      <m:e>
                        <m:r>
                          <a:rPr lang="en-US" altLang="zh-CN" sz="2000" b="0" i="1" dirty="0" smtClean="0">
                            <a:latin typeface="Cambria Math" panose="02040503050406030204" pitchFamily="18" charset="0"/>
                          </a:rPr>
                          <m:t>𝑁</m:t>
                        </m:r>
                      </m:e>
                      <m:sub>
                        <m: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2</m:t>
                        </m:r>
                      </m:sup>
                    </m:sSubSup>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𝑁</m:t>
                        </m:r>
                      </m:e>
                      <m:sub>
                        <m:r>
                          <a:rPr lang="en-US" altLang="zh-CN" sz="2000" b="0" i="1" dirty="0" smtClean="0">
                            <a:latin typeface="Cambria Math" panose="02040503050406030204" pitchFamily="18" charset="0"/>
                          </a:rPr>
                          <m:t>𝑓</m:t>
                        </m:r>
                      </m:sub>
                      <m:sup>
                        <m:r>
                          <a:rPr lang="en-US" altLang="zh-CN" sz="2000" i="1" dirty="0">
                            <a:latin typeface="Cambria Math" panose="02040503050406030204" pitchFamily="18" charset="0"/>
                          </a:rPr>
                          <m:t>2</m:t>
                        </m:r>
                      </m:sup>
                    </m:sSubSup>
                    <m:r>
                      <a:rPr lang="en-US" altLang="zh-CN" sz="2000" b="0" i="1" dirty="0" smtClean="0">
                        <a:latin typeface="Cambria Math" panose="02040503050406030204" pitchFamily="18" charset="0"/>
                      </a:rPr>
                      <m:t>)</m:t>
                    </m:r>
                  </m:oMath>
                </a14:m>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14:m>
                  <m:oMath xmlns:m="http://schemas.openxmlformats.org/officeDocument/2006/math">
                    <m:r>
                      <m:rPr>
                        <m:sty m:val="p"/>
                      </m:rPr>
                      <a:rPr lang="en-US" altLang="zh-CN" sz="2000" i="1" dirty="0">
                        <a:latin typeface="Cambria Math" panose="02040503050406030204" pitchFamily="18" charset="0"/>
                      </a:rPr>
                      <m:t>O</m:t>
                    </m:r>
                    <m:r>
                      <a:rPr lang="en-US" altLang="zh-CN" sz="2000" i="1" dirty="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𝑁</m:t>
                        </m:r>
                      </m:e>
                      <m:sub>
                        <m:r>
                          <a:rPr lang="en-US" altLang="zh-CN" sz="2000" i="1" dirty="0">
                            <a:latin typeface="Cambria Math" panose="02040503050406030204" pitchFamily="18" charset="0"/>
                          </a:rPr>
                          <m:t>0</m:t>
                        </m:r>
                      </m:sub>
                      <m:sup>
                        <m:r>
                          <a:rPr lang="en-US" altLang="zh-CN" sz="2000" i="1" dirty="0">
                            <a:latin typeface="Cambria Math" panose="02040503050406030204" pitchFamily="18" charset="0"/>
                          </a:rPr>
                          <m:t>2</m:t>
                        </m:r>
                      </m:sup>
                    </m:sSubSup>
                    <m:sSub>
                      <m:sSubPr>
                        <m:ctrlPr>
                          <a:rPr lang="en-US" altLang="zh-CN" sz="2000" i="1" dirty="0" smtClean="0">
                            <a:latin typeface="Cambria Math" panose="02040503050406030204" pitchFamily="18" charset="0"/>
                          </a:rPr>
                        </m:ctrlPr>
                      </m:sSubPr>
                      <m:e>
                        <m:r>
                          <m:rPr>
                            <m:sty m:val="p"/>
                          </m:rPr>
                          <a:rPr lang="en-US" altLang="zh-CN" sz="2000" i="1" dirty="0">
                            <a:latin typeface="Cambria Math" panose="02040503050406030204" pitchFamily="18" charset="0"/>
                          </a:rPr>
                          <m:t>long</m:t>
                        </m:r>
                      </m:e>
                      <m:sub>
                        <m:r>
                          <a:rPr lang="en-US" altLang="zh-CN" sz="2000" b="0" i="1" dirty="0" smtClean="0">
                            <a:latin typeface="Cambria Math" panose="02040503050406030204" pitchFamily="18" charset="0"/>
                          </a:rPr>
                          <m:t>2</m:t>
                        </m:r>
                      </m:sub>
                    </m:sSub>
                    <m:sSub>
                      <m:sSubPr>
                        <m:ctrlPr>
                          <a:rPr lang="en-US" altLang="zh-CN" sz="2000" i="1" dirty="0" smtClean="0">
                            <a:latin typeface="Cambria Math" panose="02040503050406030204" pitchFamily="18" charset="0"/>
                          </a:rPr>
                        </m:ctrlPr>
                      </m:sSubPr>
                      <m:e>
                        <m:r>
                          <m:rPr>
                            <m:sty m:val="p"/>
                          </m:rPr>
                          <a:rPr lang="en-US" altLang="zh-CN" sz="2000" i="1" dirty="0">
                            <a:latin typeface="Cambria Math" panose="02040503050406030204" pitchFamily="18" charset="0"/>
                          </a:rPr>
                          <m:t>N</m:t>
                        </m:r>
                      </m:e>
                      <m:sub>
                        <m:r>
                          <a:rPr lang="en-US" altLang="zh-CN" sz="2000" b="0" i="1" dirty="0" smtClean="0">
                            <a:latin typeface="Cambria Math" panose="02040503050406030204" pitchFamily="18" charset="0"/>
                          </a:rPr>
                          <m:t>0</m:t>
                        </m:r>
                      </m:sub>
                    </m:sSub>
                    <m:r>
                      <a:rPr lang="en-US" altLang="zh-CN" sz="2000" i="1" dirty="0">
                        <a:latin typeface="Cambria Math" panose="02040503050406030204" pitchFamily="18" charset="0"/>
                      </a:rPr>
                      <m:t>)</m:t>
                    </m:r>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Con</a:t>
                </a:r>
                <a:r>
                  <a:rPr lang="zh-CN" altLang="en-US" sz="2000" dirty="0">
                    <a:latin typeface="Gill Sans MT" panose="020B0502020104020203" pitchFamily="34" charset="0"/>
                  </a:rPr>
                  <a:t>：增加内存存储空间</a:t>
                </a:r>
                <a:endParaRPr lang="en-US" altLang="zh-CN" sz="2000" dirty="0">
                  <a:latin typeface="Gill Sans MT" panose="020B0502020104020203" pitchFamily="34" charset="0"/>
                </a:endParaRPr>
              </a:p>
              <a:p>
                <a:r>
                  <a:rPr lang="en-US" altLang="zh-CN" sz="2400" b="1" dirty="0">
                    <a:latin typeface="Gill Sans MT" panose="020B0502020104020203" pitchFamily="34" charset="0"/>
                  </a:rPr>
                  <a:t>Strassen</a:t>
                </a:r>
                <a:r>
                  <a:rPr lang="zh-CN" altLang="en-US" sz="2400" dirty="0">
                    <a:latin typeface="Gill Sans MT" panose="020B0502020104020203" pitchFamily="34" charset="0"/>
                  </a:rPr>
                  <a:t> </a:t>
                </a:r>
                <a:r>
                  <a:rPr lang="en-US" altLang="zh-CN" sz="1600" dirty="0">
                    <a:latin typeface="Gill Sans MT" panose="020B0502020104020203" pitchFamily="34" charset="0"/>
                  </a:rPr>
                  <a:t>[Cong,</a:t>
                </a:r>
                <a:r>
                  <a:rPr lang="zh-CN" altLang="en-US" sz="1600" dirty="0">
                    <a:latin typeface="Gill Sans MT" panose="020B0502020104020203" pitchFamily="34" charset="0"/>
                  </a:rPr>
                  <a:t> </a:t>
                </a:r>
                <a:r>
                  <a:rPr lang="en-US" altLang="zh-CN" sz="1600" dirty="0">
                    <a:latin typeface="Gill Sans MT" panose="020B0502020104020203" pitchFamily="34" charset="0"/>
                  </a:rPr>
                  <a:t>ICANN</a:t>
                </a:r>
                <a:r>
                  <a:rPr lang="zh-CN" altLang="en-US" sz="1600" dirty="0">
                    <a:latin typeface="Gill Sans MT" panose="020B0502020104020203" pitchFamily="34" charset="0"/>
                  </a:rPr>
                  <a:t> </a:t>
                </a:r>
                <a:r>
                  <a:rPr lang="en-US" altLang="zh-CN" sz="1600" dirty="0">
                    <a:latin typeface="Gill Sans MT" panose="020B0502020104020203" pitchFamily="34" charset="0"/>
                  </a:rPr>
                  <a:t>2014]</a:t>
                </a:r>
              </a:p>
              <a:p>
                <a:pPr lvl="1"/>
                <a:r>
                  <a:rPr lang="en-US" altLang="zh-CN" sz="2000" dirty="0">
                    <a:latin typeface="Gill Sans MT" panose="020B0502020104020203" pitchFamily="34" charset="0"/>
                  </a:rPr>
                  <a:t>Pro</a:t>
                </a:r>
                <a:r>
                  <a:rPr lang="zh-CN" altLang="en-US" sz="2000" dirty="0">
                    <a:latin typeface="Gill Sans MT" panose="020B0502020104020203" pitchFamily="34" charset="0"/>
                  </a:rPr>
                  <a:t>：计算量从 </a:t>
                </a:r>
                <a14:m>
                  <m:oMath xmlns:m="http://schemas.openxmlformats.org/officeDocument/2006/math">
                    <m:r>
                      <m:rPr>
                        <m:sty m:val="p"/>
                      </m:rPr>
                      <a:rPr lang="en-US" altLang="zh-CN" sz="2000" i="1" dirty="0">
                        <a:latin typeface="Cambria Math" panose="02040503050406030204" pitchFamily="18" charset="0"/>
                      </a:rPr>
                      <m:t>O</m:t>
                    </m:r>
                    <m:r>
                      <a:rPr lang="en-US" altLang="zh-CN" sz="2000" i="1" dirty="0">
                        <a:latin typeface="Cambria Math" panose="02040503050406030204" pitchFamily="18" charset="0"/>
                      </a:rPr>
                      <m:t>(</m:t>
                    </m:r>
                    <m:sSup>
                      <m:sSupPr>
                        <m:ctrlPr>
                          <a:rPr lang="en-US" altLang="zh-CN" sz="2000" i="1" dirty="0" smtClean="0">
                            <a:latin typeface="Cambria Math" panose="02040503050406030204" pitchFamily="18" charset="0"/>
                          </a:rPr>
                        </m:ctrlPr>
                      </m:sSupPr>
                      <m:e>
                        <m:r>
                          <m:rPr>
                            <m:sty m:val="p"/>
                          </m:rPr>
                          <a:rPr lang="en-US" altLang="zh-CN" sz="2000" i="1" dirty="0">
                            <a:latin typeface="Cambria Math" panose="02040503050406030204" pitchFamily="18" charset="0"/>
                          </a:rPr>
                          <m:t>N</m:t>
                        </m:r>
                      </m:e>
                      <m:sup>
                        <m:r>
                          <a:rPr lang="en-US" altLang="zh-CN" sz="2000" b="0" i="1" dirty="0" smtClean="0">
                            <a:latin typeface="Cambria Math" panose="02040503050406030204" pitchFamily="18" charset="0"/>
                          </a:rPr>
                          <m:t>3</m:t>
                        </m:r>
                      </m:sup>
                    </m:sSup>
                    <m:r>
                      <a:rPr lang="en-US" altLang="zh-CN" sz="2000" i="1" dirty="0">
                        <a:latin typeface="Cambria Math" panose="02040503050406030204" pitchFamily="18" charset="0"/>
                      </a:rPr>
                      <m:t>)</m:t>
                    </m:r>
                  </m:oMath>
                </a14:m>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14:m>
                  <m:oMath xmlns:m="http://schemas.openxmlformats.org/officeDocument/2006/math">
                    <m:r>
                      <m:rPr>
                        <m:sty m:val="p"/>
                      </m:rPr>
                      <a:rPr lang="en-US" altLang="zh-CN" sz="2000" i="1" dirty="0">
                        <a:latin typeface="Cambria Math" panose="02040503050406030204" pitchFamily="18" charset="0"/>
                      </a:rPr>
                      <m:t>O</m:t>
                    </m:r>
                    <m:r>
                      <a:rPr lang="en-US" altLang="zh-CN" sz="2000" i="1" dirty="0">
                        <a:latin typeface="Cambria Math" panose="02040503050406030204" pitchFamily="18" charset="0"/>
                      </a:rPr>
                      <m:t>(</m:t>
                    </m:r>
                    <m:sSup>
                      <m:sSupPr>
                        <m:ctrlPr>
                          <a:rPr lang="en-US" altLang="zh-CN" sz="2000" i="1" dirty="0" smtClean="0">
                            <a:latin typeface="Cambria Math" panose="02040503050406030204" pitchFamily="18" charset="0"/>
                          </a:rPr>
                        </m:ctrlPr>
                      </m:sSupPr>
                      <m:e>
                        <m:r>
                          <m:rPr>
                            <m:sty m:val="p"/>
                          </m:rPr>
                          <a:rPr lang="en-US" altLang="zh-CN" sz="2000" i="1" dirty="0">
                            <a:latin typeface="Cambria Math" panose="02040503050406030204" pitchFamily="18" charset="0"/>
                          </a:rPr>
                          <m:t>N</m:t>
                        </m:r>
                      </m:e>
                      <m:sup>
                        <m:r>
                          <a:rPr lang="en-US" altLang="zh-CN" sz="2000" b="0" i="1" dirty="0" smtClean="0">
                            <a:latin typeface="Cambria Math" panose="02040503050406030204" pitchFamily="18" charset="0"/>
                          </a:rPr>
                          <m:t>2.807</m:t>
                        </m:r>
                      </m:sup>
                    </m:sSup>
                    <m:r>
                      <a:rPr lang="en-US" altLang="zh-CN" sz="2000" i="1" dirty="0">
                        <a:latin typeface="Cambria Math" panose="02040503050406030204" pitchFamily="18" charset="0"/>
                      </a:rPr>
                      <m:t>)</m:t>
                    </m:r>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Con</a:t>
                </a:r>
                <a:r>
                  <a:rPr lang="zh-CN" altLang="en-US" sz="2000" dirty="0">
                    <a:latin typeface="Gill Sans MT" panose="020B0502020104020203" pitchFamily="34" charset="0"/>
                  </a:rPr>
                  <a:t>：数值稳定性问题</a:t>
                </a:r>
                <a:endParaRPr lang="en-US" altLang="zh-CN" sz="2000" dirty="0">
                  <a:latin typeface="Gill Sans MT" panose="020B0502020104020203" pitchFamily="34" charset="0"/>
                </a:endParaRPr>
              </a:p>
              <a:p>
                <a:r>
                  <a:rPr lang="en-US" altLang="zh-CN" sz="2400" b="1" dirty="0">
                    <a:latin typeface="Gill Sans MT" panose="020B0502020104020203" pitchFamily="34" charset="0"/>
                  </a:rPr>
                  <a:t>Winograd</a:t>
                </a:r>
                <a:r>
                  <a:rPr lang="zh-CN" altLang="en-US" sz="2400" dirty="0">
                    <a:latin typeface="Gill Sans MT" panose="020B0502020104020203" pitchFamily="34" charset="0"/>
                  </a:rPr>
                  <a:t> </a:t>
                </a:r>
                <a:r>
                  <a:rPr lang="en-US" altLang="zh-CN" sz="1600" dirty="0">
                    <a:latin typeface="Gill Sans MT" panose="020B0502020104020203" pitchFamily="34" charset="0"/>
                  </a:rPr>
                  <a:t>[Lavin,</a:t>
                </a:r>
                <a:r>
                  <a:rPr lang="zh-CN" altLang="en-US" sz="1600" dirty="0">
                    <a:latin typeface="Gill Sans MT" panose="020B0502020104020203" pitchFamily="34" charset="0"/>
                  </a:rPr>
                  <a:t> </a:t>
                </a:r>
                <a:r>
                  <a:rPr lang="en-US" altLang="zh-CN" sz="1600" dirty="0">
                    <a:latin typeface="Gill Sans MT" panose="020B0502020104020203" pitchFamily="34" charset="0"/>
                  </a:rPr>
                  <a:t>CVPR</a:t>
                </a:r>
                <a:r>
                  <a:rPr lang="zh-CN" altLang="en-US" sz="1600" dirty="0">
                    <a:latin typeface="Gill Sans MT" panose="020B0502020104020203" pitchFamily="34" charset="0"/>
                  </a:rPr>
                  <a:t> </a:t>
                </a:r>
                <a:r>
                  <a:rPr lang="en-US" altLang="zh-CN" sz="1600" dirty="0">
                    <a:latin typeface="Gill Sans MT" panose="020B0502020104020203" pitchFamily="34" charset="0"/>
                  </a:rPr>
                  <a:t>2016]</a:t>
                </a:r>
              </a:p>
              <a:p>
                <a:pPr lvl="1"/>
                <a:r>
                  <a:rPr lang="en-US" altLang="zh-CN" sz="2000" dirty="0">
                    <a:latin typeface="Gill Sans MT" panose="020B0502020104020203" pitchFamily="34" charset="0"/>
                  </a:rPr>
                  <a:t>Pro</a:t>
                </a:r>
                <a:r>
                  <a:rPr lang="zh-CN" altLang="en-US" sz="2000" dirty="0">
                    <a:latin typeface="Gill Sans MT" panose="020B0502020104020203" pitchFamily="34" charset="0"/>
                  </a:rPr>
                  <a:t>：</a:t>
                </a:r>
                <a:r>
                  <a:rPr lang="en-US" altLang="zh-CN" sz="2000" dirty="0">
                    <a:latin typeface="Gill Sans MT" panose="020B0502020104020203" pitchFamily="34" charset="0"/>
                  </a:rPr>
                  <a:t>3x3</a:t>
                </a:r>
                <a:r>
                  <a:rPr lang="zh-CN" altLang="en-US" sz="2000" dirty="0">
                    <a:latin typeface="Gill Sans MT" panose="020B0502020104020203" pitchFamily="34" charset="0"/>
                  </a:rPr>
                  <a:t>等小矩阵由</a:t>
                </a:r>
                <a:r>
                  <a:rPr lang="en-US" altLang="zh-CN" sz="2000" dirty="0">
                    <a:latin typeface="Gill Sans MT" panose="020B0502020104020203" pitchFamily="34" charset="0"/>
                  </a:rPr>
                  <a:t>2.X</a:t>
                </a:r>
                <a:r>
                  <a:rPr lang="zh-CN" altLang="en-US" sz="2000" dirty="0">
                    <a:latin typeface="Gill Sans MT" panose="020B0502020104020203" pitchFamily="34" charset="0"/>
                  </a:rPr>
                  <a:t>倍加速</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Con</a:t>
                </a:r>
                <a:r>
                  <a:rPr lang="zh-CN" altLang="en-US" sz="2000" dirty="0">
                    <a:latin typeface="Gill Sans MT" panose="020B0502020104020203" pitchFamily="34" charset="0"/>
                  </a:rPr>
                  <a:t>：额外辅助矩阵，辅助矩阵依赖于卷积核大小</a:t>
                </a:r>
              </a:p>
            </p:txBody>
          </p:sp>
        </mc:Choice>
        <mc:Fallback xmlns="">
          <p:sp>
            <p:nvSpPr>
              <p:cNvPr id="8" name="内容占位符 7">
                <a:extLst>
                  <a:ext uri="{FF2B5EF4-FFF2-40B4-BE49-F238E27FC236}">
                    <a16:creationId xmlns:a16="http://schemas.microsoft.com/office/drawing/2014/main" id="{960A12D2-BB8E-544E-93E8-586AB69569B7}"/>
                  </a:ext>
                </a:extLst>
              </p:cNvPr>
              <p:cNvSpPr>
                <a:spLocks noGrp="1" noRot="1" noChangeAspect="1" noMove="1" noResize="1" noEditPoints="1" noAdjustHandles="1" noChangeArrowheads="1" noChangeShapeType="1" noTextEdit="1"/>
              </p:cNvSpPr>
              <p:nvPr>
                <p:ph sz="half" idx="1"/>
              </p:nvPr>
            </p:nvSpPr>
            <p:spPr>
              <a:xfrm>
                <a:off x="623636" y="1412776"/>
                <a:ext cx="6410850" cy="4608512"/>
              </a:xfrm>
              <a:blipFill>
                <a:blip r:embed="rId2"/>
                <a:stretch>
                  <a:fillRect l="-118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51E166A-B178-2546-97CE-EDA02B4A4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589" y="1007768"/>
            <a:ext cx="2560000"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B54CA2EF-D3A0-6B4C-B758-FEFF454F7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589" y="2732423"/>
            <a:ext cx="2560000"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616A2BAA-4299-9F42-9BA8-7A36267EA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0589" y="4479539"/>
            <a:ext cx="2560000"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546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D040689-7A79-6C4A-9023-9CB30245EF4D}"/>
              </a:ext>
            </a:extLst>
          </p:cNvPr>
          <p:cNvSpPr>
            <a:spLocks noGrp="1"/>
          </p:cNvSpPr>
          <p:nvPr>
            <p:ph type="title"/>
          </p:nvPr>
        </p:nvSpPr>
        <p:spPr/>
        <p:txBody>
          <a:bodyPr/>
          <a:lstStyle/>
          <a:p>
            <a:r>
              <a:rPr lang="zh-CN" altLang="en-US" dirty="0"/>
              <a:t>减少指令开销</a:t>
            </a:r>
          </a:p>
        </p:txBody>
      </p:sp>
      <p:sp>
        <p:nvSpPr>
          <p:cNvPr id="8" name="内容占位符 7">
            <a:extLst>
              <a:ext uri="{FF2B5EF4-FFF2-40B4-BE49-F238E27FC236}">
                <a16:creationId xmlns:a16="http://schemas.microsoft.com/office/drawing/2014/main" id="{CA712555-E841-0B4B-8643-CA1606D51AB2}"/>
              </a:ext>
            </a:extLst>
          </p:cNvPr>
          <p:cNvSpPr>
            <a:spLocks noGrp="1"/>
          </p:cNvSpPr>
          <p:nvPr>
            <p:ph sz="half" idx="1"/>
          </p:nvPr>
        </p:nvSpPr>
        <p:spPr>
          <a:xfrm>
            <a:off x="623635" y="1340768"/>
            <a:ext cx="10963473" cy="3024336"/>
          </a:xfrm>
        </p:spPr>
        <p:txBody>
          <a:bodyPr/>
          <a:lstStyle/>
          <a:p>
            <a:r>
              <a:rPr lang="zh-CN" altLang="en-US" dirty="0">
                <a:latin typeface="Gill Sans MT" panose="020B0502020104020203" pitchFamily="34" charset="0"/>
              </a:rPr>
              <a:t>每个指令执行更多的 </a:t>
            </a:r>
            <a:r>
              <a:rPr lang="en-US" altLang="zh-CN" dirty="0">
                <a:latin typeface="Gill Sans MT" panose="020B0502020104020203" pitchFamily="34" charset="0"/>
              </a:rPr>
              <a:t>MACs</a:t>
            </a:r>
            <a:r>
              <a:rPr lang="zh-CN" altLang="en-US" dirty="0">
                <a:latin typeface="Gill Sans MT" panose="020B0502020104020203" pitchFamily="34" charset="0"/>
              </a:rPr>
              <a:t> 计算</a:t>
            </a:r>
            <a:endParaRPr lang="en-US" altLang="zh-CN" dirty="0">
              <a:latin typeface="Gill Sans MT" panose="020B0502020104020203" pitchFamily="34" charset="0"/>
            </a:endParaRPr>
          </a:p>
          <a:p>
            <a:pPr lvl="1"/>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SIMD</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Vector</a:t>
            </a:r>
            <a:r>
              <a:rPr lang="zh-CN" altLang="en-US" dirty="0">
                <a:latin typeface="Gill Sans MT" panose="020B0502020104020203" pitchFamily="34" charset="0"/>
              </a:rPr>
              <a:t> 指令</a:t>
            </a:r>
            <a:endParaRPr lang="en-US" altLang="zh-CN" dirty="0">
              <a:latin typeface="Gill Sans MT" panose="020B0502020104020203" pitchFamily="34" charset="0"/>
            </a:endParaRPr>
          </a:p>
          <a:p>
            <a:pPr lvl="1"/>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SIMT</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Tensor</a:t>
            </a:r>
            <a:r>
              <a:rPr lang="zh-CN" altLang="en-US" dirty="0">
                <a:latin typeface="Gill Sans MT" panose="020B0502020104020203" pitchFamily="34" charset="0"/>
              </a:rPr>
              <a:t> 指令</a:t>
            </a:r>
            <a:endParaRPr lang="en-US" altLang="zh-CN" dirty="0">
              <a:latin typeface="Gill Sans MT" panose="020B0502020104020203" pitchFamily="34" charset="0"/>
            </a:endParaRPr>
          </a:p>
          <a:p>
            <a:pPr lvl="1"/>
            <a:r>
              <a:rPr lang="en-US" altLang="zh-CN" dirty="0">
                <a:latin typeface="Gill Sans MT" panose="020B0502020104020203" pitchFamily="34" charset="0"/>
              </a:rPr>
              <a:t>NPU</a:t>
            </a:r>
            <a:r>
              <a:rPr lang="zh-CN" altLang="en-US" dirty="0">
                <a:latin typeface="Gill Sans MT" panose="020B0502020104020203" pitchFamily="34" charset="0"/>
              </a:rPr>
              <a:t>：</a:t>
            </a:r>
            <a:r>
              <a:rPr lang="en-US" altLang="zh-CN" dirty="0">
                <a:latin typeface="Gill Sans MT" panose="020B0502020104020203" pitchFamily="34" charset="0"/>
              </a:rPr>
              <a:t>SIMD</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Tensor</a:t>
            </a:r>
            <a:r>
              <a:rPr lang="zh-CN" altLang="en-US" dirty="0">
                <a:latin typeface="Gill Sans MT" panose="020B0502020104020203" pitchFamily="34" charset="0"/>
              </a:rPr>
              <a:t> 、 </a:t>
            </a:r>
            <a:r>
              <a:rPr lang="en-US" altLang="zh-CN" dirty="0">
                <a:latin typeface="Gill Sans MT" panose="020B0502020104020203" pitchFamily="34" charset="0"/>
              </a:rPr>
              <a:t>Vector</a:t>
            </a:r>
            <a:r>
              <a:rPr lang="zh-CN" altLang="en-US" dirty="0">
                <a:latin typeface="Gill Sans MT" panose="020B0502020104020203" pitchFamily="34" charset="0"/>
              </a:rPr>
              <a:t> 指令</a:t>
            </a:r>
            <a:endParaRPr lang="en-US" altLang="zh-CN" dirty="0">
              <a:latin typeface="Gill Sans MT" panose="020B0502020104020203" pitchFamily="34" charset="0"/>
            </a:endParaRPr>
          </a:p>
          <a:p>
            <a:r>
              <a:rPr lang="zh-CN" altLang="en-US" dirty="0">
                <a:latin typeface="Gill Sans MT" panose="020B0502020104020203" pitchFamily="34" charset="0"/>
              </a:rPr>
              <a:t>在不增加内存带宽的前提下，单时钟周期内执行更多的 </a:t>
            </a:r>
            <a:r>
              <a:rPr lang="en-US" altLang="zh-CN" dirty="0">
                <a:latin typeface="Gill Sans MT" panose="020B0502020104020203" pitchFamily="34" charset="0"/>
              </a:rPr>
              <a:t>MACs</a:t>
            </a:r>
            <a:r>
              <a:rPr lang="zh-CN" altLang="en-US" dirty="0">
                <a:latin typeface="Gill Sans MT" panose="020B0502020104020203" pitchFamily="34" charset="0"/>
              </a:rPr>
              <a:t> 计算</a:t>
            </a:r>
            <a:endParaRPr lang="en-US" altLang="zh-CN" dirty="0">
              <a:latin typeface="Gill Sans MT" panose="020B0502020104020203" pitchFamily="34" charset="0"/>
            </a:endParaRPr>
          </a:p>
          <a:p>
            <a:pPr lvl="1"/>
            <a:r>
              <a:rPr lang="zh-CN" altLang="en-US" dirty="0">
                <a:latin typeface="Gill Sans MT" panose="020B0502020104020203" pitchFamily="34" charset="0"/>
              </a:rPr>
              <a:t>支持低比特计算 </a:t>
            </a:r>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512bits</a:t>
            </a:r>
            <a:r>
              <a:rPr lang="zh-CN" altLang="en-US" dirty="0">
                <a:latin typeface="Gill Sans MT" panose="020B0502020104020203" pitchFamily="34" charset="0"/>
              </a:rPr>
              <a:t> </a:t>
            </a:r>
            <a:r>
              <a:rPr lang="en-US" altLang="zh-CN" dirty="0">
                <a:latin typeface="Gill Sans MT" panose="020B0502020104020203" pitchFamily="34" charset="0"/>
              </a:rPr>
              <a:t>per</a:t>
            </a:r>
            <a:r>
              <a:rPr lang="zh-CN" altLang="en-US" dirty="0">
                <a:latin typeface="Gill Sans MT" panose="020B0502020104020203" pitchFamily="34" charset="0"/>
              </a:rPr>
              <a:t> </a:t>
            </a:r>
            <a:r>
              <a:rPr lang="en-US" altLang="zh-CN" dirty="0">
                <a:latin typeface="Gill Sans MT" panose="020B0502020104020203" pitchFamily="34" charset="0"/>
              </a:rPr>
              <a:t>cycle,</a:t>
            </a:r>
            <a:r>
              <a:rPr lang="zh-CN" altLang="en-US" dirty="0">
                <a:latin typeface="Gill Sans MT" panose="020B0502020104020203" pitchFamily="34" charset="0"/>
              </a:rPr>
              <a:t> </a:t>
            </a:r>
            <a:r>
              <a:rPr lang="en-US" altLang="zh-CN" dirty="0">
                <a:latin typeface="Gill Sans MT" panose="020B0502020104020203" pitchFamily="34" charset="0"/>
              </a:rPr>
              <a:t>perform</a:t>
            </a:r>
            <a:r>
              <a:rPr lang="zh-CN" altLang="en-US" dirty="0">
                <a:latin typeface="Gill Sans MT" panose="020B0502020104020203" pitchFamily="34" charset="0"/>
              </a:rPr>
              <a:t> </a:t>
            </a:r>
            <a:r>
              <a:rPr lang="en-US" altLang="zh-CN" b="1" dirty="0">
                <a:latin typeface="Gill Sans MT" panose="020B0502020104020203" pitchFamily="34" charset="0"/>
              </a:rPr>
              <a:t>64</a:t>
            </a:r>
            <a:r>
              <a:rPr lang="zh-CN" altLang="en-US" dirty="0">
                <a:latin typeface="Gill Sans MT" panose="020B0502020104020203" pitchFamily="34" charset="0"/>
              </a:rPr>
              <a:t> </a:t>
            </a:r>
            <a:r>
              <a:rPr lang="en-US" altLang="zh-CN" dirty="0">
                <a:latin typeface="Gill Sans MT" panose="020B0502020104020203" pitchFamily="34" charset="0"/>
              </a:rPr>
              <a:t>8-bit</a:t>
            </a:r>
            <a:r>
              <a:rPr lang="zh-CN" altLang="en-US" dirty="0">
                <a:latin typeface="Gill Sans MT" panose="020B0502020104020203" pitchFamily="34" charset="0"/>
              </a:rPr>
              <a:t> </a:t>
            </a:r>
            <a:r>
              <a:rPr lang="en-US" altLang="zh-CN" dirty="0">
                <a:latin typeface="Gill Sans MT" panose="020B0502020104020203" pitchFamily="34" charset="0"/>
              </a:rPr>
              <a:t>MACs</a:t>
            </a:r>
            <a:r>
              <a:rPr lang="zh-CN" altLang="en-US" dirty="0">
                <a:latin typeface="Gill Sans MT" panose="020B0502020104020203" pitchFamily="34" charset="0"/>
              </a:rPr>
              <a:t> </a:t>
            </a:r>
            <a:r>
              <a:rPr lang="en-US" altLang="zh-CN" dirty="0">
                <a:latin typeface="Gill Sans MT" panose="020B0502020104020203" pitchFamily="34" charset="0"/>
              </a:rPr>
              <a:t>vs</a:t>
            </a:r>
            <a:r>
              <a:rPr lang="zh-CN" altLang="en-US" dirty="0">
                <a:latin typeface="Gill Sans MT" panose="020B0502020104020203" pitchFamily="34" charset="0"/>
              </a:rPr>
              <a:t> </a:t>
            </a:r>
            <a:r>
              <a:rPr lang="en-US" altLang="zh-CN" b="1" dirty="0">
                <a:latin typeface="Gill Sans MT" panose="020B0502020104020203" pitchFamily="34" charset="0"/>
              </a:rPr>
              <a:t>16</a:t>
            </a:r>
            <a:r>
              <a:rPr lang="zh-CN" altLang="en-US" dirty="0">
                <a:latin typeface="Gill Sans MT" panose="020B0502020104020203" pitchFamily="34" charset="0"/>
              </a:rPr>
              <a:t> </a:t>
            </a:r>
            <a:r>
              <a:rPr lang="en-US" altLang="zh-CN" dirty="0">
                <a:latin typeface="Gill Sans MT" panose="020B0502020104020203" pitchFamily="34" charset="0"/>
              </a:rPr>
              <a:t>32-bit</a:t>
            </a:r>
            <a:r>
              <a:rPr lang="zh-CN" altLang="en-US" dirty="0">
                <a:latin typeface="Gill Sans MT" panose="020B0502020104020203" pitchFamily="34" charset="0"/>
              </a:rPr>
              <a:t> </a:t>
            </a:r>
            <a:r>
              <a:rPr lang="en-US" altLang="zh-CN" dirty="0">
                <a:latin typeface="Gill Sans MT" panose="020B0502020104020203" pitchFamily="34" charset="0"/>
              </a:rPr>
              <a:t>MACs)</a:t>
            </a:r>
          </a:p>
          <a:p>
            <a:pPr lvl="1"/>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pPr lvl="1"/>
            <a:endParaRPr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93460DD4-EE7F-B943-A8B9-794E2BC92194}"/>
              </a:ext>
            </a:extLst>
          </p:cNvPr>
          <p:cNvPicPr>
            <a:picLocks noChangeAspect="1"/>
          </p:cNvPicPr>
          <p:nvPr/>
        </p:nvPicPr>
        <p:blipFill rotWithShape="1">
          <a:blip r:embed="rId2"/>
          <a:srcRect t="2625" b="16001"/>
          <a:stretch/>
        </p:blipFill>
        <p:spPr>
          <a:xfrm>
            <a:off x="1018381" y="4005064"/>
            <a:ext cx="10160000" cy="2232248"/>
          </a:xfrm>
          <a:prstGeom prst="rect">
            <a:avLst/>
          </a:prstGeom>
        </p:spPr>
      </p:pic>
    </p:spTree>
    <p:extLst>
      <p:ext uri="{BB962C8B-B14F-4D97-AF65-F5344CB8AC3E}">
        <p14:creationId xmlns:p14="http://schemas.microsoft.com/office/powerpoint/2010/main" val="153025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837D695-5044-B145-849E-CFDB4CFBDA1E}"/>
              </a:ext>
            </a:extLst>
          </p:cNvPr>
          <p:cNvSpPr>
            <a:spLocks noGrp="1"/>
          </p:cNvSpPr>
          <p:nvPr>
            <p:ph type="title"/>
          </p:nvPr>
        </p:nvSpPr>
        <p:spPr/>
        <p:txBody>
          <a:bodyPr/>
          <a:lstStyle/>
          <a:p>
            <a:r>
              <a:rPr lang="zh-CN" altLang="en-US" dirty="0"/>
              <a:t>对于矩阵运算 计算体系思考 </a:t>
            </a:r>
            <a:r>
              <a:rPr lang="en-US" altLang="zh-CN" dirty="0"/>
              <a:t>I</a:t>
            </a:r>
            <a:endParaRPr lang="zh-CN" altLang="en-US" dirty="0"/>
          </a:p>
        </p:txBody>
      </p:sp>
      <p:sp>
        <p:nvSpPr>
          <p:cNvPr id="8" name="内容占位符 7">
            <a:extLst>
              <a:ext uri="{FF2B5EF4-FFF2-40B4-BE49-F238E27FC236}">
                <a16:creationId xmlns:a16="http://schemas.microsoft.com/office/drawing/2014/main" id="{20E1FBBF-F3C6-B349-8249-1A78619A8A93}"/>
              </a:ext>
            </a:extLst>
          </p:cNvPr>
          <p:cNvSpPr>
            <a:spLocks noGrp="1"/>
          </p:cNvSpPr>
          <p:nvPr>
            <p:ph sz="half" idx="1"/>
          </p:nvPr>
        </p:nvSpPr>
        <p:spPr>
          <a:xfrm>
            <a:off x="623635" y="1412775"/>
            <a:ext cx="10963473" cy="4938889"/>
          </a:xfrm>
        </p:spPr>
        <p:txBody>
          <a:bodyPr/>
          <a:lstStyle/>
          <a:p>
            <a:pPr marL="457200" indent="-457200">
              <a:buFont typeface="+mj-lt"/>
              <a:buAutoNum type="arabicPeriod"/>
            </a:pPr>
            <a:r>
              <a:rPr lang="zh-CN" altLang="en-US" sz="2400" b="1" dirty="0">
                <a:latin typeface="Gill Sans MT" panose="020B0502020104020203" pitchFamily="34" charset="0"/>
              </a:rPr>
              <a:t>软件 </a:t>
            </a:r>
            <a:r>
              <a:rPr lang="en-US" altLang="zh-CN" sz="2400" b="1" dirty="0">
                <a:latin typeface="Gill Sans MT" panose="020B0502020104020203" pitchFamily="34" charset="0"/>
              </a:rPr>
              <a:t>Software</a:t>
            </a:r>
          </a:p>
          <a:p>
            <a:pPr marL="694190" lvl="1" indent="-457200"/>
            <a:r>
              <a:rPr lang="zh-CN" altLang="en-US" sz="2000" dirty="0">
                <a:latin typeface="Gill Sans MT" panose="020B0502020104020203" pitchFamily="34" charset="0"/>
              </a:rPr>
              <a:t>减少没有必要的 </a:t>
            </a:r>
            <a:r>
              <a:rPr lang="en-US" altLang="zh-CN" sz="2000" dirty="0">
                <a:latin typeface="Gill Sans MT" panose="020B0502020104020203" pitchFamily="34" charset="0"/>
              </a:rPr>
              <a:t>MACs</a:t>
            </a:r>
            <a:r>
              <a:rPr lang="zh-CN" altLang="en-US" sz="2000" dirty="0">
                <a:latin typeface="Gill Sans MT" panose="020B0502020104020203" pitchFamily="34" charset="0"/>
              </a:rPr>
              <a:t>：使用其他代替算法</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增加 </a:t>
            </a:r>
            <a:r>
              <a:rPr lang="en-US" altLang="zh-CN" sz="2000" dirty="0">
                <a:latin typeface="Gill Sans MT" panose="020B0502020104020203" pitchFamily="34" charset="0"/>
              </a:rPr>
              <a:t>PE</a:t>
            </a:r>
            <a:r>
              <a:rPr lang="zh-CN" altLang="en-US" sz="2000" dirty="0">
                <a:latin typeface="Gill Sans MT" panose="020B0502020104020203" pitchFamily="34" charset="0"/>
              </a:rPr>
              <a:t> 利用率：对</a:t>
            </a:r>
            <a:r>
              <a:rPr lang="en-US" altLang="zh-CN" sz="2000" dirty="0">
                <a:latin typeface="Gill Sans MT" panose="020B0502020104020203" pitchFamily="34" charset="0"/>
              </a:rPr>
              <a:t>kernel</a:t>
            </a:r>
            <a:r>
              <a:rPr lang="zh-CN" altLang="en-US" sz="2000" dirty="0">
                <a:latin typeface="Gill Sans MT" panose="020B0502020104020203" pitchFamily="34" charset="0"/>
              </a:rPr>
              <a:t>实现进行</a:t>
            </a:r>
            <a:r>
              <a:rPr lang="en-US" altLang="zh-CN" sz="2000" dirty="0">
                <a:latin typeface="Gill Sans MT" panose="020B0502020104020203" pitchFamily="34" charset="0"/>
              </a:rPr>
              <a:t>Loop</a:t>
            </a:r>
            <a:r>
              <a:rPr lang="zh-CN" altLang="en-US" sz="2000" dirty="0">
                <a:latin typeface="Gill Sans MT" panose="020B0502020104020203" pitchFamily="34" charset="0"/>
              </a:rPr>
              <a:t>优化和</a:t>
            </a:r>
            <a:r>
              <a:rPr lang="en-US" altLang="zh-CN" sz="2000" dirty="0">
                <a:latin typeface="Gill Sans MT" panose="020B0502020104020203" pitchFamily="34" charset="0"/>
              </a:rPr>
              <a:t>Memory</a:t>
            </a:r>
            <a:r>
              <a:rPr lang="zh-CN" altLang="en-US" sz="2000" dirty="0">
                <a:latin typeface="Gill Sans MT" panose="020B0502020104020203" pitchFamily="34" charset="0"/>
              </a:rPr>
              <a:t>优化</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259573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837D695-5044-B145-849E-CFDB4CFBDA1E}"/>
              </a:ext>
            </a:extLst>
          </p:cNvPr>
          <p:cNvSpPr>
            <a:spLocks noGrp="1"/>
          </p:cNvSpPr>
          <p:nvPr>
            <p:ph type="title"/>
          </p:nvPr>
        </p:nvSpPr>
        <p:spPr/>
        <p:txBody>
          <a:bodyPr/>
          <a:lstStyle/>
          <a:p>
            <a:r>
              <a:rPr lang="zh-CN" altLang="en-US" dirty="0"/>
              <a:t>对于矩阵运算 计算体系思考 </a:t>
            </a:r>
            <a:r>
              <a:rPr lang="en-US" altLang="zh-CN" dirty="0"/>
              <a:t>II</a:t>
            </a:r>
            <a:endParaRPr lang="zh-CN" altLang="en-US" dirty="0"/>
          </a:p>
        </p:txBody>
      </p:sp>
      <p:sp>
        <p:nvSpPr>
          <p:cNvPr id="8" name="内容占位符 7">
            <a:extLst>
              <a:ext uri="{FF2B5EF4-FFF2-40B4-BE49-F238E27FC236}">
                <a16:creationId xmlns:a16="http://schemas.microsoft.com/office/drawing/2014/main" id="{20E1FBBF-F3C6-B349-8249-1A78619A8A93}"/>
              </a:ext>
            </a:extLst>
          </p:cNvPr>
          <p:cNvSpPr>
            <a:spLocks noGrp="1"/>
          </p:cNvSpPr>
          <p:nvPr>
            <p:ph sz="half" idx="1"/>
          </p:nvPr>
        </p:nvSpPr>
        <p:spPr>
          <a:xfrm>
            <a:off x="623635" y="1412775"/>
            <a:ext cx="10963473" cy="4938889"/>
          </a:xfrm>
        </p:spPr>
        <p:txBody>
          <a:bodyPr/>
          <a:lstStyle/>
          <a:p>
            <a:pPr marL="457200" indent="-457200">
              <a:buFont typeface="+mj-lt"/>
              <a:buAutoNum type="arabicPeriod"/>
            </a:pPr>
            <a:r>
              <a:rPr lang="zh-CN" altLang="en-US" sz="2400" b="1" dirty="0">
                <a:latin typeface="Gill Sans MT" panose="020B0502020104020203" pitchFamily="34" charset="0"/>
              </a:rPr>
              <a:t>硬件 </a:t>
            </a:r>
            <a:r>
              <a:rPr lang="en-US" altLang="zh-CN" sz="2400" b="1" dirty="0">
                <a:latin typeface="Gill Sans MT" panose="020B0502020104020203" pitchFamily="34" charset="0"/>
              </a:rPr>
              <a:t>Hardware</a:t>
            </a:r>
          </a:p>
          <a:p>
            <a:pPr marL="694190" lvl="1" indent="-457200"/>
            <a:r>
              <a:rPr lang="zh-CN" altLang="en-US" sz="2000" b="1" dirty="0">
                <a:latin typeface="Gill Sans MT" panose="020B0502020104020203" pitchFamily="34" charset="0"/>
              </a:rPr>
              <a:t>减少每次 </a:t>
            </a:r>
            <a:r>
              <a:rPr lang="en-US" altLang="zh-CN" sz="2000" b="1" dirty="0">
                <a:latin typeface="Gill Sans MT" panose="020B0502020104020203" pitchFamily="34" charset="0"/>
              </a:rPr>
              <a:t>MAC</a:t>
            </a:r>
            <a:r>
              <a:rPr lang="zh-CN" altLang="en-US" sz="2000" b="1" dirty="0">
                <a:latin typeface="Gill Sans MT" panose="020B0502020104020203" pitchFamily="34" charset="0"/>
              </a:rPr>
              <a:t> 计算的时间</a:t>
            </a:r>
            <a:endParaRPr lang="en-US" altLang="zh-CN" sz="2000" b="1" dirty="0">
              <a:latin typeface="Gill Sans MT" panose="020B0502020104020203" pitchFamily="34" charset="0"/>
            </a:endParaRPr>
          </a:p>
          <a:p>
            <a:pPr marL="1051790" lvl="2" indent="-457200"/>
            <a:r>
              <a:rPr lang="zh-CN" altLang="en-US" sz="1800" dirty="0">
                <a:latin typeface="Gill Sans MT" panose="020B0502020104020203" pitchFamily="34" charset="0"/>
              </a:rPr>
              <a:t>增加 </a:t>
            </a:r>
            <a:r>
              <a:rPr lang="en-US" altLang="zh-CN" sz="1800" dirty="0">
                <a:latin typeface="Gill Sans MT" panose="020B0502020104020203" pitchFamily="34" charset="0"/>
              </a:rPr>
              <a:t>PE</a:t>
            </a:r>
            <a:r>
              <a:rPr lang="zh-CN" altLang="en-US" sz="1800" dirty="0">
                <a:latin typeface="Gill Sans MT" panose="020B0502020104020203" pitchFamily="34" charset="0"/>
              </a:rPr>
              <a:t> 单元计算能力</a:t>
            </a:r>
            <a:endParaRPr lang="en-US" altLang="zh-CN" sz="1800" dirty="0">
              <a:latin typeface="Gill Sans MT" panose="020B0502020104020203" pitchFamily="34" charset="0"/>
            </a:endParaRPr>
          </a:p>
          <a:p>
            <a:pPr marL="694190" lvl="1" indent="-457200"/>
            <a:r>
              <a:rPr lang="zh-CN" altLang="en-US" sz="2000" b="1" dirty="0">
                <a:latin typeface="Gill Sans MT" panose="020B0502020104020203" pitchFamily="34" charset="0"/>
              </a:rPr>
              <a:t>增加 </a:t>
            </a:r>
            <a:r>
              <a:rPr lang="en-US" altLang="zh-CN" sz="2000" b="1" dirty="0">
                <a:latin typeface="Gill Sans MT" panose="020B0502020104020203" pitchFamily="34" charset="0"/>
              </a:rPr>
              <a:t>MACs</a:t>
            </a:r>
            <a:r>
              <a:rPr lang="zh-CN" altLang="en-US" sz="2000" b="1" dirty="0">
                <a:latin typeface="Gill Sans MT" panose="020B0502020104020203" pitchFamily="34" charset="0"/>
              </a:rPr>
              <a:t> 并行计算能力</a:t>
            </a:r>
            <a:endParaRPr lang="en-US" altLang="zh-CN" sz="2000" b="1" dirty="0">
              <a:latin typeface="Gill Sans MT" panose="020B0502020104020203" pitchFamily="34" charset="0"/>
            </a:endParaRPr>
          </a:p>
          <a:p>
            <a:pPr marL="1051790" lvl="2" indent="-457200"/>
            <a:r>
              <a:rPr lang="zh-CN" altLang="en-US" sz="1800" dirty="0">
                <a:latin typeface="Gill Sans MT" panose="020B0502020104020203" pitchFamily="34" charset="0"/>
              </a:rPr>
              <a:t>增加片内 </a:t>
            </a:r>
            <a:r>
              <a:rPr lang="en-US" altLang="zh-CN" sz="1800" dirty="0">
                <a:latin typeface="Gill Sans MT" panose="020B0502020104020203" pitchFamily="34" charset="0"/>
              </a:rPr>
              <a:t>PE</a:t>
            </a:r>
            <a:r>
              <a:rPr lang="zh-CN" altLang="en-US" sz="1800" dirty="0">
                <a:latin typeface="Gill Sans MT" panose="020B0502020104020203" pitchFamily="34" charset="0"/>
              </a:rPr>
              <a:t> 数量</a:t>
            </a:r>
            <a:endParaRPr lang="en-US" altLang="zh-CN" sz="1800" dirty="0">
              <a:latin typeface="Gill Sans MT" panose="020B0502020104020203" pitchFamily="34" charset="0"/>
            </a:endParaRPr>
          </a:p>
          <a:p>
            <a:pPr marL="1051790" lvl="2" indent="-457200"/>
            <a:r>
              <a:rPr lang="zh-CN" altLang="en-US" sz="1800" dirty="0">
                <a:latin typeface="Gill Sans MT" panose="020B0502020104020203" pitchFamily="34" charset="0"/>
              </a:rPr>
              <a:t>支持低</a:t>
            </a:r>
            <a:r>
              <a:rPr lang="en-US" altLang="zh-CN" sz="1800" dirty="0">
                <a:latin typeface="Gill Sans MT" panose="020B0502020104020203" pitchFamily="34" charset="0"/>
              </a:rPr>
              <a:t>bits</a:t>
            </a:r>
            <a:r>
              <a:rPr lang="zh-CN" altLang="en-US" sz="1800" dirty="0">
                <a:latin typeface="Gill Sans MT" panose="020B0502020104020203" pitchFamily="34" charset="0"/>
              </a:rPr>
              <a:t>数</a:t>
            </a:r>
            <a:r>
              <a:rPr lang="en-US" altLang="zh-CN" sz="1800" dirty="0">
                <a:latin typeface="Gill Sans MT" panose="020B0502020104020203" pitchFamily="34" charset="0"/>
              </a:rPr>
              <a:t>PE</a:t>
            </a:r>
            <a:r>
              <a:rPr lang="zh-CN" altLang="en-US" sz="1800" dirty="0">
                <a:latin typeface="Gill Sans MT" panose="020B0502020104020203" pitchFamily="34" charset="0"/>
              </a:rPr>
              <a:t>计算</a:t>
            </a:r>
            <a:endParaRPr lang="en-US" altLang="zh-CN" sz="1800" dirty="0">
              <a:latin typeface="Gill Sans MT" panose="020B0502020104020203" pitchFamily="34" charset="0"/>
            </a:endParaRPr>
          </a:p>
          <a:p>
            <a:pPr marL="694190" lvl="1" indent="-457200"/>
            <a:r>
              <a:rPr lang="zh-CN" altLang="en-US" sz="2000" b="1" dirty="0">
                <a:latin typeface="Gill Sans MT" panose="020B0502020104020203" pitchFamily="34" charset="0"/>
              </a:rPr>
              <a:t>增加 </a:t>
            </a:r>
            <a:r>
              <a:rPr lang="en-US" altLang="zh-CN" sz="2000" b="1" dirty="0">
                <a:latin typeface="Gill Sans MT" panose="020B0502020104020203" pitchFamily="34" charset="0"/>
              </a:rPr>
              <a:t>PE</a:t>
            </a:r>
            <a:r>
              <a:rPr lang="zh-CN" altLang="en-US" sz="2000" b="1" dirty="0">
                <a:latin typeface="Gill Sans MT" panose="020B0502020104020203" pitchFamily="34" charset="0"/>
              </a:rPr>
              <a:t> 利用率</a:t>
            </a:r>
            <a:endParaRPr lang="en-US" altLang="zh-CN" sz="2000" b="1" dirty="0">
              <a:latin typeface="Gill Sans MT" panose="020B0502020104020203" pitchFamily="34" charset="0"/>
            </a:endParaRPr>
          </a:p>
          <a:p>
            <a:pPr marL="1051790" lvl="2" indent="-457200"/>
            <a:r>
              <a:rPr lang="zh-CN" altLang="en-US" sz="1800" dirty="0">
                <a:latin typeface="Gill Sans MT" panose="020B0502020104020203" pitchFamily="34" charset="0"/>
              </a:rPr>
              <a:t>增加片内 </a:t>
            </a:r>
            <a:r>
              <a:rPr lang="en-US" altLang="zh-CN" sz="1800" dirty="0">
                <a:latin typeface="Gill Sans MT" panose="020B0502020104020203" pitchFamily="34" charset="0"/>
              </a:rPr>
              <a:t>Cache</a:t>
            </a:r>
          </a:p>
          <a:p>
            <a:pPr marL="1051790" lvl="2" indent="-457200"/>
            <a:r>
              <a:rPr lang="zh-CN" altLang="en-US" sz="1800" dirty="0">
                <a:latin typeface="Gill Sans MT" panose="020B0502020104020203" pitchFamily="34" charset="0"/>
              </a:rPr>
              <a:t>额外的内存带宽</a:t>
            </a:r>
          </a:p>
        </p:txBody>
      </p:sp>
    </p:spTree>
    <p:extLst>
      <p:ext uri="{BB962C8B-B14F-4D97-AF65-F5344CB8AC3E}">
        <p14:creationId xmlns:p14="http://schemas.microsoft.com/office/powerpoint/2010/main" val="235076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DC5F2D-6B8F-CF4F-906A-2C36B43D3552}"/>
              </a:ext>
            </a:extLst>
          </p:cNvPr>
          <p:cNvSpPr>
            <a:spLocks noGrp="1"/>
          </p:cNvSpPr>
          <p:nvPr>
            <p:ph type="title"/>
          </p:nvPr>
        </p:nvSpPr>
        <p:spPr/>
        <p:txBody>
          <a:bodyPr/>
          <a:lstStyle/>
          <a:p>
            <a:r>
              <a:rPr lang="zh-CN" altLang="en-US" dirty="0"/>
              <a:t>比特位数</a:t>
            </a:r>
            <a:br>
              <a:rPr lang="en-US" altLang="zh-CN" dirty="0"/>
            </a:br>
            <a:r>
              <a:rPr lang="en-US" altLang="zh-CN" dirty="0"/>
              <a:t>Bits</a:t>
            </a:r>
            <a:r>
              <a:rPr lang="zh-CN" altLang="en-US" dirty="0"/>
              <a:t> </a:t>
            </a:r>
            <a:r>
              <a:rPr lang="en-US" altLang="zh-CN" dirty="0"/>
              <a:t>Width</a:t>
            </a:r>
            <a:endParaRPr lang="zh-CN" altLang="en-US" dirty="0"/>
          </a:p>
        </p:txBody>
      </p:sp>
    </p:spTree>
    <p:extLst>
      <p:ext uri="{BB962C8B-B14F-4D97-AF65-F5344CB8AC3E}">
        <p14:creationId xmlns:p14="http://schemas.microsoft.com/office/powerpoint/2010/main" val="110372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10E3AFF-BC52-E345-93FC-E72D2B6FF27D}"/>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3768A149-98EA-484A-91E0-F00BBF1C7844}"/>
              </a:ext>
            </a:extLst>
          </p:cNvPr>
          <p:cNvSpPr>
            <a:spLocks noGrp="1"/>
          </p:cNvSpPr>
          <p:nvPr>
            <p:ph sz="half" idx="1"/>
          </p:nvPr>
        </p:nvSpPr>
        <p:spPr>
          <a:xfrm>
            <a:off x="623636" y="1412776"/>
            <a:ext cx="5611434" cy="4608512"/>
          </a:xfrm>
        </p:spPr>
        <p:txBody>
          <a:bodyPr/>
          <a:lstStyle/>
          <a:p>
            <a:r>
              <a:rPr lang="zh-CN" altLang="en-US" dirty="0">
                <a:latin typeface="Gill Sans MT" panose="020B0502020104020203" pitchFamily="34" charset="0"/>
              </a:rPr>
              <a:t>在</a:t>
            </a:r>
            <a:r>
              <a:rPr lang="en-US" altLang="zh-CN" dirty="0">
                <a:latin typeface="Gill Sans MT" panose="020B0502020104020203" pitchFamily="34" charset="0"/>
              </a:rPr>
              <a:t>AI</a:t>
            </a:r>
            <a:r>
              <a:rPr lang="zh-CN" altLang="en-US" dirty="0">
                <a:latin typeface="Gill Sans MT" panose="020B0502020104020203" pitchFamily="34" charset="0"/>
              </a:rPr>
              <a:t>流程里，不同数据会使用不同类型格式，才能保证精度达标。</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zh-CN" altLang="en-US" b="1" dirty="0">
                <a:latin typeface="Gill Sans MT" panose="020B0502020104020203" pitchFamily="34" charset="0"/>
              </a:rPr>
              <a:t>训练 </a:t>
            </a:r>
            <a:r>
              <a:rPr lang="en-US" altLang="zh-CN" b="1" dirty="0">
                <a:latin typeface="Gill Sans MT" panose="020B0502020104020203" pitchFamily="34" charset="0"/>
              </a:rPr>
              <a:t>Training</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r>
              <a:rPr lang="zh-CN" altLang="en-US" dirty="0">
                <a:latin typeface="Gill Sans MT" panose="020B0502020104020203" pitchFamily="34" charset="0"/>
              </a:rPr>
              <a:t> </a:t>
            </a:r>
            <a:r>
              <a:rPr lang="en-US" altLang="zh-CN" dirty="0">
                <a:latin typeface="Gill Sans MT" panose="020B0502020104020203" pitchFamily="34" charset="0"/>
              </a:rPr>
              <a:t>gradients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weight</a:t>
            </a:r>
            <a:r>
              <a:rPr lang="zh-CN" altLang="en-US" dirty="0">
                <a:latin typeface="Gill Sans MT" panose="020B0502020104020203" pitchFamily="34" charset="0"/>
              </a:rPr>
              <a:t> </a:t>
            </a:r>
            <a:r>
              <a:rPr lang="en-US" altLang="zh-CN" dirty="0">
                <a:latin typeface="Gill Sans MT" panose="020B0502020104020203" pitchFamily="34" charset="0"/>
              </a:rPr>
              <a:t>update.</a:t>
            </a:r>
          </a:p>
          <a:p>
            <a:r>
              <a:rPr lang="zh-CN" altLang="en-US" b="1" dirty="0">
                <a:latin typeface="Gill Sans MT" panose="020B0502020104020203" pitchFamily="34" charset="0"/>
              </a:rPr>
              <a:t>推理 </a:t>
            </a:r>
            <a:r>
              <a:rPr lang="en-US" altLang="zh-CN" b="1" dirty="0">
                <a:latin typeface="Gill Sans MT" panose="020B0502020104020203" pitchFamily="34" charset="0"/>
              </a:rPr>
              <a:t>Inference</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activations,</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p>
          <a:p>
            <a:endParaRPr lang="en-US" altLang="zh-CN" dirty="0">
              <a:latin typeface="Gill Sans MT" panose="020B0502020104020203" pitchFamily="34" charset="0"/>
            </a:endParaRPr>
          </a:p>
          <a:p>
            <a:r>
              <a:rPr lang="zh-CN" altLang="en-US" dirty="0">
                <a:latin typeface="Gill Sans MT" panose="020B0502020104020203" pitchFamily="34" charset="0"/>
              </a:rPr>
              <a:t>（所需的精度可能因数据类型而异 ）</a:t>
            </a:r>
          </a:p>
        </p:txBody>
      </p:sp>
      <p:pic>
        <p:nvPicPr>
          <p:cNvPr id="8" name="图片 7">
            <a:extLst>
              <a:ext uri="{FF2B5EF4-FFF2-40B4-BE49-F238E27FC236}">
                <a16:creationId xmlns:a16="http://schemas.microsoft.com/office/drawing/2014/main" id="{36F924E8-02F6-3E4C-94F5-F3A4227EB8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85328" y="1432887"/>
            <a:ext cx="5611435" cy="4745543"/>
          </a:xfrm>
          <a:prstGeom prst="rect">
            <a:avLst/>
          </a:prstGeom>
        </p:spPr>
      </p:pic>
    </p:spTree>
    <p:extLst>
      <p:ext uri="{BB962C8B-B14F-4D97-AF65-F5344CB8AC3E}">
        <p14:creationId xmlns:p14="http://schemas.microsoft.com/office/powerpoint/2010/main" val="592507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4B34B3A1-10A0-1649-A96D-54318D905C6E}"/>
              </a:ext>
            </a:extLst>
          </p:cNvPr>
          <p:cNvGrpSpPr/>
          <p:nvPr/>
        </p:nvGrpSpPr>
        <p:grpSpPr>
          <a:xfrm>
            <a:off x="5738341" y="659839"/>
            <a:ext cx="6102165" cy="5345686"/>
            <a:chOff x="5450309" y="387570"/>
            <a:chExt cx="6626875" cy="5805348"/>
          </a:xfrm>
        </p:grpSpPr>
        <p:pic>
          <p:nvPicPr>
            <p:cNvPr id="19" name="图片 18">
              <a:extLst>
                <a:ext uri="{FF2B5EF4-FFF2-40B4-BE49-F238E27FC236}">
                  <a16:creationId xmlns:a16="http://schemas.microsoft.com/office/drawing/2014/main" id="{338BD7FE-5D5B-9345-BAFD-B2BB89BB6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A759A384-5CBC-E64E-9E07-C67D247EB5A3}"/>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B728C9B-75F2-0449-8572-2182456FED45}"/>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04CC19-8565-094F-A35A-B01D0974CBFC}"/>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FCED292-2BD5-754E-96D4-2C1AD284F91F}"/>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D961659-2B25-AA41-86D8-EACA044E4359}"/>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CA4109F-FDB4-2044-9D61-E35F6B7AA226}"/>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6402C70-6A36-9D46-BEF3-8CFB9D341657}"/>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737FB33-CEB4-EB41-BEA8-D345208E3430}"/>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12776"/>
                <a:ext cx="5042698" cy="4608512"/>
              </a:xfrm>
            </p:spPr>
            <p:txBody>
              <a:bodyPr/>
              <a:lstStyle/>
              <a:p>
                <a:r>
                  <a:rPr lang="en-US" altLang="zh-CN" sz="2400" dirty="0">
                    <a:latin typeface="Gill Sans MT" panose="020B0502020104020203" pitchFamily="34" charset="0"/>
                  </a:rPr>
                  <a:t>Number</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unique</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r>
                  <a:rPr lang="zh-CN" altLang="en-US" sz="2400" dirty="0">
                    <a:latin typeface="Gill Sans MT" panose="020B0502020104020203" pitchFamily="34" charset="0"/>
                  </a:rPr>
                  <a:t> </a:t>
                </a:r>
                <a:r>
                  <a:rPr lang="en-US" altLang="zh-CN" sz="2400" dirty="0">
                    <a:latin typeface="Gill Sans MT" panose="020B0502020104020203" pitchFamily="34" charset="0"/>
                  </a:rPr>
                  <a:t>Precision</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M-bits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represent</a:t>
                </a:r>
                <a:r>
                  <a:rPr lang="zh-CN" altLang="en-US" sz="2000" dirty="0">
                    <a:latin typeface="Gill Sans MT" panose="020B0502020104020203" pitchFamily="34" charset="0"/>
                  </a:rPr>
                  <a:t>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𝑀</m:t>
                        </m:r>
                      </m:sup>
                    </m:sSup>
                  </m:oMath>
                </a14:m>
                <a:r>
                  <a:rPr lang="zh-CN" altLang="en-US" sz="2000" dirty="0">
                    <a:latin typeface="Gill Sans MT" panose="020B0502020104020203" pitchFamily="34" charset="0"/>
                  </a:rPr>
                  <a:t> </a:t>
                </a:r>
                <a:r>
                  <a:rPr lang="en-US" altLang="zh-CN" sz="2000" dirty="0">
                    <a:latin typeface="Gill Sans MT" panose="020B0502020104020203" pitchFamily="34" charset="0"/>
                  </a:rPr>
                  <a:t>values</a:t>
                </a:r>
              </a:p>
              <a:p>
                <a:r>
                  <a:rPr lang="en-US" altLang="zh-CN" sz="2400" dirty="0">
                    <a:latin typeface="Gill Sans MT" panose="020B0502020104020203" pitchFamily="34" charset="0"/>
                  </a:rPr>
                  <a:t>Dynamic</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E-bits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scale</a:t>
                </a:r>
                <a:r>
                  <a:rPr lang="zh-CN" altLang="en-US" sz="2000" dirty="0">
                    <a:latin typeface="Gill Sans MT" panose="020B0502020104020203" pitchFamily="34" charset="0"/>
                  </a:rPr>
                  <a:t> </a:t>
                </a:r>
                <a:r>
                  <a:rPr lang="en-US" altLang="zh-CN" sz="2000" dirty="0">
                    <a:latin typeface="Gill Sans MT" panose="020B0502020104020203" pitchFamily="34" charset="0"/>
                  </a:rPr>
                  <a:t>value</a:t>
                </a:r>
                <a:r>
                  <a:rPr lang="zh-CN" altLang="en-US" sz="2000" dirty="0">
                    <a:latin typeface="Gill Sans MT" panose="020B0502020104020203" pitchFamily="34" charset="0"/>
                  </a:rPr>
                  <a:t> </a:t>
                </a:r>
                <a:r>
                  <a:rPr lang="en-US" altLang="zh-CN" sz="2000" dirty="0">
                    <a:latin typeface="Gill Sans MT" panose="020B0502020104020203" pitchFamily="34" charset="0"/>
                  </a:rPr>
                  <a:t>by</a:t>
                </a:r>
                <a:r>
                  <a:rPr lang="zh-CN" altLang="en-US" sz="2000" dirty="0">
                    <a:latin typeface="Gill Sans MT" panose="020B0502020104020203" pitchFamily="34" charset="0"/>
                  </a:rPr>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−127)</m:t>
                        </m:r>
                      </m:sup>
                    </m:sSup>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r>
                  <a:rPr lang="en-US" altLang="zh-CN" sz="2400" dirty="0">
                    <a:latin typeface="Gill Sans MT" panose="020B0502020104020203" pitchFamily="34" charset="0"/>
                  </a:rPr>
                  <a:t>Signed</a:t>
                </a:r>
                <a:r>
                  <a:rPr lang="zh-CN" altLang="en-US" sz="2400" dirty="0">
                    <a:latin typeface="Gill Sans MT" panose="020B0502020104020203" pitchFamily="34" charset="0"/>
                  </a:rPr>
                  <a:t> </a:t>
                </a:r>
                <a:r>
                  <a:rPr lang="en-US" altLang="zh-CN" sz="2400" dirty="0">
                    <a:latin typeface="Gill Sans MT" panose="020B0502020104020203" pitchFamily="34" charset="0"/>
                  </a:rPr>
                  <a:t>or</a:t>
                </a:r>
                <a:r>
                  <a:rPr lang="zh-CN" altLang="en-US" sz="2400" dirty="0">
                    <a:latin typeface="Gill Sans MT" panose="020B0502020104020203" pitchFamily="34" charset="0"/>
                  </a:rPr>
                  <a:t> </a:t>
                </a:r>
                <a:r>
                  <a:rPr lang="en-US" altLang="zh-CN" sz="2400" dirty="0">
                    <a:latin typeface="Gill Sans MT" panose="020B0502020104020203" pitchFamily="34" charset="0"/>
                  </a:rPr>
                  <a:t>unsigned</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signed</a:t>
                </a:r>
                <a:r>
                  <a:rPr lang="zh-CN" altLang="en-US" sz="2000" dirty="0">
                    <a:latin typeface="Gill Sans MT" panose="020B0502020104020203" pitchFamily="34" charset="0"/>
                  </a:rPr>
                  <a:t> </a:t>
                </a:r>
                <a:r>
                  <a:rPr lang="en-US" altLang="zh-CN" sz="2000" dirty="0">
                    <a:latin typeface="Gill Sans MT" panose="020B0502020104020203" pitchFamily="34" charset="0"/>
                  </a:rPr>
                  <a:t>requires</a:t>
                </a:r>
                <a:r>
                  <a:rPr lang="zh-CN" altLang="en-US" sz="2000" dirty="0">
                    <a:latin typeface="Gill Sans MT" panose="020B0502020104020203" pitchFamily="34" charset="0"/>
                  </a:rPr>
                  <a:t> </a:t>
                </a:r>
                <a:r>
                  <a:rPr lang="en-US" altLang="zh-CN" sz="2000" dirty="0">
                    <a:latin typeface="Gill Sans MT" panose="020B0502020104020203" pitchFamily="34" charset="0"/>
                  </a:rPr>
                  <a:t>one</a:t>
                </a:r>
                <a:r>
                  <a:rPr lang="zh-CN" altLang="en-US" sz="2000" dirty="0">
                    <a:latin typeface="Gill Sans MT" panose="020B0502020104020203" pitchFamily="34" charset="0"/>
                  </a:rPr>
                  <a:t> </a:t>
                </a:r>
                <a:r>
                  <a:rPr lang="en-US" altLang="zh-CN" sz="2000" dirty="0">
                    <a:latin typeface="Gill Sans MT" panose="020B0502020104020203" pitchFamily="34" charset="0"/>
                  </a:rPr>
                  <a:t>extra</a:t>
                </a:r>
                <a:r>
                  <a:rPr lang="zh-CN" altLang="en-US" sz="2000" dirty="0">
                    <a:latin typeface="Gill Sans MT" panose="020B0502020104020203" pitchFamily="34" charset="0"/>
                  </a:rPr>
                  <a:t> </a:t>
                </a:r>
                <a:r>
                  <a:rPr lang="en-US" altLang="zh-CN" sz="2000" dirty="0">
                    <a:latin typeface="Gill Sans MT" panose="020B0502020104020203" pitchFamily="34" charset="0"/>
                  </a:rPr>
                  <a:t>bit(S)</a:t>
                </a:r>
              </a:p>
              <a:p>
                <a:pPr lvl="1"/>
                <a:endParaRPr lang="en-US" altLang="zh-CN" sz="2000" dirty="0">
                  <a:latin typeface="Gill Sans MT" panose="020B0502020104020203" pitchFamily="34" charset="0"/>
                </a:endParaRPr>
              </a:p>
              <a:p>
                <a:r>
                  <a:rPr lang="zh-CN" altLang="en-US" sz="2400" b="1" dirty="0">
                    <a:latin typeface="Gill Sans MT" panose="020B0502020104020203" pitchFamily="34" charset="0"/>
                  </a:rPr>
                  <a:t>总比特数： </a:t>
                </a:r>
                <a:r>
                  <a:rPr lang="en-US" altLang="zh-CN" sz="2400" b="1" dirty="0">
                    <a:latin typeface="Gill Sans MT" panose="020B0502020104020203" pitchFamily="34" charset="0"/>
                  </a:rPr>
                  <a:t>S+E+M</a:t>
                </a:r>
                <a:endParaRPr lang="zh-CN" altLang="en-US" sz="2400" b="1" dirty="0">
                  <a:latin typeface="Gill Sans MT" panose="020B0502020104020203" pitchFamily="34" charset="0"/>
                </a:endParaRPr>
              </a:p>
            </p:txBody>
          </p:sp>
        </mc:Choice>
        <mc:Fallback xmlns="">
          <p:sp>
            <p:nvSpPr>
              <p:cNvPr id="7" name="内容占位符 6">
                <a:extLst>
                  <a:ext uri="{FF2B5EF4-FFF2-40B4-BE49-F238E27FC236}">
                    <a16:creationId xmlns:a16="http://schemas.microsoft.com/office/drawing/2014/main" id="{1985F5A1-3EC5-5F43-B2ED-CEE06436EC3D}"/>
                  </a:ext>
                </a:extLst>
              </p:cNvPr>
              <p:cNvSpPr>
                <a:spLocks noGrp="1" noRot="1" noChangeAspect="1" noMove="1" noResize="1" noEditPoints="1" noAdjustHandles="1" noChangeArrowheads="1" noChangeShapeType="1" noTextEdit="1"/>
              </p:cNvSpPr>
              <p:nvPr>
                <p:ph sz="half" idx="1"/>
              </p:nvPr>
            </p:nvSpPr>
            <p:spPr>
              <a:xfrm>
                <a:off x="623636" y="1412776"/>
                <a:ext cx="5042698" cy="4608512"/>
              </a:xfrm>
              <a:blipFill>
                <a:blip r:embed="rId11"/>
                <a:stretch>
                  <a:fillRect l="-1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52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2D661553-9A52-2F48-9A89-8D354A1ACEA4}"/>
              </a:ext>
            </a:extLst>
          </p:cNvPr>
          <p:cNvGrpSpPr/>
          <p:nvPr/>
        </p:nvGrpSpPr>
        <p:grpSpPr>
          <a:xfrm>
            <a:off x="5738341" y="659839"/>
            <a:ext cx="6102165" cy="5345686"/>
            <a:chOff x="5450309" y="387570"/>
            <a:chExt cx="6626875" cy="5805348"/>
          </a:xfrm>
        </p:grpSpPr>
        <p:pic>
          <p:nvPicPr>
            <p:cNvPr id="19" name="图片 18">
              <a:extLst>
                <a:ext uri="{FF2B5EF4-FFF2-40B4-BE49-F238E27FC236}">
                  <a16:creationId xmlns:a16="http://schemas.microsoft.com/office/drawing/2014/main" id="{6C430014-038E-FA46-89E5-75E5CAF53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F124348E-B683-6B48-B4D4-D523FBB9081F}"/>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B778F99-FEF9-1F44-9CA6-684FD681E712}"/>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220E914-C80D-9D44-A5BD-CD00A4BF8090}"/>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F6A78B4-330E-1946-B545-6B46C759EF16}"/>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E534C36-01A1-A343-A176-E1525CFCF5DF}"/>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253A008-E53D-F346-BA6B-413E66DA93B0}"/>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A121CFD-CCC3-2647-8C90-5E86C402A2BD}"/>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6D4E507-2E85-4D45-9F2C-631A5946F0B8}"/>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95552"/>
            <a:ext cx="4709170" cy="4525736"/>
          </a:xfrm>
        </p:spPr>
        <p:txBody>
          <a:bodyPr/>
          <a:lstStyle/>
          <a:p>
            <a:r>
              <a:rPr lang="en-US" altLang="zh-CN" sz="2400" b="1" dirty="0">
                <a:latin typeface="Gill Sans MT" panose="020B0502020104020203" pitchFamily="34" charset="0"/>
              </a:rPr>
              <a:t>Floating</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Point(FP)</a:t>
            </a:r>
            <a:r>
              <a:rPr lang="zh-CN" altLang="en-US" sz="2400" b="1" dirty="0">
                <a:latin typeface="Gill Sans MT" panose="020B0502020104020203" pitchFamily="34" charset="0"/>
              </a:rPr>
              <a:t> </a:t>
            </a:r>
            <a:r>
              <a:rPr lang="en-US" altLang="zh-CN" sz="2400" dirty="0">
                <a:latin typeface="Gill Sans MT" panose="020B0502020104020203" pitchFamily="34" charset="0"/>
              </a:rPr>
              <a:t>allows</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change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each</a:t>
            </a:r>
            <a:r>
              <a:rPr lang="zh-CN" altLang="en-US" sz="2400" dirty="0">
                <a:latin typeface="Gill Sans MT" panose="020B0502020104020203" pitchFamily="34" charset="0"/>
              </a:rPr>
              <a:t> </a:t>
            </a:r>
            <a:r>
              <a:rPr lang="en-US" altLang="zh-CN" sz="2400" dirty="0">
                <a:latin typeface="Gill Sans MT" panose="020B0502020104020203" pitchFamily="34" charset="0"/>
              </a:rPr>
              <a:t>value(E-bits)</a:t>
            </a:r>
          </a:p>
          <a:p>
            <a:r>
              <a:rPr lang="en-US" altLang="zh-CN" sz="2400" b="1" dirty="0">
                <a:latin typeface="Gill Sans MT" panose="020B0502020104020203" pitchFamily="34" charset="0"/>
              </a:rPr>
              <a:t>Fixed</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Point(Int)</a:t>
            </a:r>
            <a:r>
              <a:rPr lang="zh-CN" altLang="en-US" sz="2400" b="1" dirty="0">
                <a:latin typeface="Gill Sans MT" panose="020B0502020104020203" pitchFamily="34" charset="0"/>
              </a:rPr>
              <a:t> </a:t>
            </a:r>
            <a:r>
              <a:rPr lang="en-US" altLang="zh-CN" sz="2400" dirty="0">
                <a:latin typeface="Gill Sans MT" panose="020B0502020104020203" pitchFamily="34" charset="0"/>
              </a:rPr>
              <a:t>has</a:t>
            </a:r>
            <a:r>
              <a:rPr lang="zh-CN" altLang="en-US" sz="2400" dirty="0">
                <a:latin typeface="Gill Sans MT" panose="020B0502020104020203" pitchFamily="34" charset="0"/>
              </a:rPr>
              <a:t> </a:t>
            </a:r>
            <a:r>
              <a:rPr lang="en-US" altLang="zh-CN" sz="2400" dirty="0">
                <a:latin typeface="Gill Sans MT" panose="020B0502020104020203" pitchFamily="34" charset="0"/>
              </a:rPr>
              <a:t>fixed</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p>
          <a:p>
            <a:endParaRPr lang="en-US" altLang="zh-CN" sz="2400" dirty="0">
              <a:latin typeface="Gill Sans MT" panose="020B0502020104020203" pitchFamily="34" charset="0"/>
            </a:endParaRPr>
          </a:p>
          <a:p>
            <a:r>
              <a:rPr lang="en-US" altLang="zh-CN" sz="2400" dirty="0">
                <a:latin typeface="Gill Sans MT" panose="020B0502020104020203" pitchFamily="34" charset="0"/>
              </a:rPr>
              <a:t>CPU</a:t>
            </a:r>
            <a:r>
              <a:rPr lang="zh-CN" altLang="en-US" sz="2400" dirty="0">
                <a:latin typeface="Gill Sans MT" panose="020B0502020104020203" pitchFamily="34" charset="0"/>
              </a:rPr>
              <a:t> 或者 </a:t>
            </a:r>
            <a:r>
              <a:rPr lang="en-US" altLang="zh-CN" sz="2400" dirty="0">
                <a:latin typeface="Gill Sans MT" panose="020B0502020104020203" pitchFamily="34" charset="0"/>
              </a:rPr>
              <a:t>GPU</a:t>
            </a:r>
            <a:r>
              <a:rPr lang="zh-CN" altLang="en-US" sz="2400" dirty="0">
                <a:latin typeface="Gill Sans MT" panose="020B0502020104020203" pitchFamily="34" charset="0"/>
              </a:rPr>
              <a:t> 默认采用 </a:t>
            </a:r>
            <a:r>
              <a:rPr lang="en-US" altLang="zh-CN" sz="2400" dirty="0">
                <a:latin typeface="Gill Sans MT" panose="020B0502020104020203" pitchFamily="34" charset="0"/>
              </a:rPr>
              <a:t>FP32</a:t>
            </a:r>
            <a:endParaRPr lang="zh-CN" altLang="en-US" sz="2400" dirty="0">
              <a:latin typeface="Gill Sans MT" panose="020B0502020104020203" pitchFamily="34" charset="0"/>
            </a:endParaRPr>
          </a:p>
        </p:txBody>
      </p:sp>
    </p:spTree>
    <p:extLst>
      <p:ext uri="{BB962C8B-B14F-4D97-AF65-F5344CB8AC3E}">
        <p14:creationId xmlns:p14="http://schemas.microsoft.com/office/powerpoint/2010/main" val="3439498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sp>
        <p:nvSpPr>
          <p:cNvPr id="7" name="内容占位符 6">
            <a:extLst>
              <a:ext uri="{FF2B5EF4-FFF2-40B4-BE49-F238E27FC236}">
                <a16:creationId xmlns:a16="http://schemas.microsoft.com/office/drawing/2014/main" id="{85DC9CD3-615C-9746-A8F4-AAFDFF8FB65A}"/>
              </a:ext>
            </a:extLst>
          </p:cNvPr>
          <p:cNvSpPr>
            <a:spLocks noGrp="1"/>
          </p:cNvSpPr>
          <p:nvPr>
            <p:ph sz="half" idx="1"/>
          </p:nvPr>
        </p:nvSpPr>
        <p:spPr/>
        <p:txBody>
          <a:bodyPr/>
          <a:lstStyle/>
          <a:p>
            <a:r>
              <a:rPr lang="en-US" altLang="zh-CN" b="1" dirty="0"/>
              <a:t>Reduce</a:t>
            </a:r>
            <a:r>
              <a:rPr lang="zh-CN" altLang="en-US" b="1" dirty="0"/>
              <a:t> </a:t>
            </a:r>
            <a:r>
              <a:rPr lang="en-US" altLang="zh-CN" b="1" dirty="0"/>
              <a:t>number</a:t>
            </a:r>
            <a:r>
              <a:rPr lang="zh-CN" altLang="en-US" b="1" dirty="0"/>
              <a:t> </a:t>
            </a:r>
            <a:r>
              <a:rPr lang="en-US" altLang="zh-CN" b="1" dirty="0"/>
              <a:t>of</a:t>
            </a:r>
            <a:r>
              <a:rPr lang="zh-CN" altLang="en-US" b="1" dirty="0"/>
              <a:t> </a:t>
            </a:r>
            <a:r>
              <a:rPr lang="en-US" altLang="zh-CN" b="1" dirty="0"/>
              <a:t>unique</a:t>
            </a:r>
            <a:r>
              <a:rPr lang="zh-CN" altLang="en-US" b="1" dirty="0"/>
              <a:t> </a:t>
            </a:r>
            <a:r>
              <a:rPr lang="en-US" altLang="zh-CN" b="1" dirty="0"/>
              <a:t>values</a:t>
            </a:r>
            <a:r>
              <a:rPr lang="zh-CN" altLang="en-US" b="1" dirty="0"/>
              <a:t> </a:t>
            </a:r>
            <a:r>
              <a:rPr lang="en-US" altLang="zh-CN" b="1" dirty="0"/>
              <a:t>–</a:t>
            </a:r>
            <a:r>
              <a:rPr lang="zh-CN" altLang="en-US" b="1" dirty="0"/>
              <a:t> </a:t>
            </a:r>
            <a:r>
              <a:rPr lang="en-US" altLang="zh-CN" b="1" dirty="0">
                <a:latin typeface="Gill Sans MT" panose="020B0502020104020203" pitchFamily="34" charset="0"/>
              </a:rPr>
              <a:t>Precision(M-bits)</a:t>
            </a:r>
          </a:p>
          <a:p>
            <a:pPr lvl="1"/>
            <a:r>
              <a:rPr lang="en-US" altLang="zh-CN" dirty="0">
                <a:latin typeface="Gill Sans MT" panose="020B0502020104020203" pitchFamily="34" charset="0"/>
              </a:rPr>
              <a:t>Default:</a:t>
            </a:r>
            <a:r>
              <a:rPr lang="zh-CN" altLang="en-US" dirty="0">
                <a:latin typeface="Gill Sans MT" panose="020B0502020104020203" pitchFamily="34" charset="0"/>
              </a:rPr>
              <a:t> </a:t>
            </a:r>
            <a:r>
              <a:rPr lang="en-US" altLang="zh-CN" dirty="0">
                <a:latin typeface="Gill Sans MT" panose="020B0502020104020203" pitchFamily="34" charset="0"/>
              </a:rPr>
              <a:t>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are</a:t>
            </a:r>
            <a:r>
              <a:rPr lang="zh-CN" altLang="en-US" dirty="0">
                <a:latin typeface="Gill Sans MT" panose="020B0502020104020203" pitchFamily="34" charset="0"/>
              </a:rPr>
              <a:t> </a:t>
            </a:r>
            <a:r>
              <a:rPr lang="en-US" altLang="zh-CN" dirty="0">
                <a:latin typeface="Gill Sans MT" panose="020B0502020104020203" pitchFamily="34" charset="0"/>
              </a:rPr>
              <a:t>equally</a:t>
            </a:r>
            <a:r>
              <a:rPr lang="zh-CN" altLang="en-US" dirty="0">
                <a:latin typeface="Gill Sans MT" panose="020B0502020104020203" pitchFamily="34" charset="0"/>
              </a:rPr>
              <a:t> </a:t>
            </a:r>
            <a:r>
              <a:rPr lang="en-US" altLang="zh-CN" dirty="0">
                <a:latin typeface="Gill Sans MT" panose="020B0502020104020203" pitchFamily="34" charset="0"/>
              </a:rPr>
              <a:t>spaced</a:t>
            </a:r>
            <a:r>
              <a:rPr lang="zh-CN" altLang="en-US" dirty="0">
                <a:latin typeface="Gill Sans MT" panose="020B0502020104020203" pitchFamily="34" charset="0"/>
              </a:rPr>
              <a:t> </a:t>
            </a:r>
            <a:r>
              <a:rPr lang="en-US" altLang="zh-CN" dirty="0">
                <a:latin typeface="Gill Sans MT" panose="020B0502020104020203" pitchFamily="34" charset="0"/>
              </a:rPr>
              <a:t>out)</a:t>
            </a:r>
          </a:p>
          <a:p>
            <a:pPr lvl="1"/>
            <a:r>
              <a:rPr lang="en-US" altLang="zh-CN" dirty="0">
                <a:latin typeface="Gill Sans MT" panose="020B0502020104020203" pitchFamily="34" charset="0"/>
              </a:rPr>
              <a:t>None-uniform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(spacing</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be</a:t>
            </a:r>
            <a:r>
              <a:rPr lang="zh-CN" altLang="en-US" dirty="0">
                <a:latin typeface="Gill Sans MT" panose="020B0502020104020203" pitchFamily="34" charset="0"/>
              </a:rPr>
              <a:t> </a:t>
            </a:r>
            <a:r>
              <a:rPr lang="en-US" altLang="zh-CN" dirty="0">
                <a:latin typeface="Gill Sans MT" panose="020B0502020104020203" pitchFamily="34" charset="0"/>
              </a:rPr>
              <a:t>computed)</a:t>
            </a:r>
          </a:p>
          <a:p>
            <a:pPr lvl="1"/>
            <a:r>
              <a:rPr lang="en-US" altLang="zh-CN" dirty="0">
                <a:latin typeface="Gill Sans MT" panose="020B0502020104020203" pitchFamily="34" charset="0"/>
              </a:rPr>
              <a:t>Fewer</a:t>
            </a:r>
            <a:r>
              <a:rPr lang="zh-CN" altLang="en-US" dirty="0">
                <a:latin typeface="Gill Sans MT" panose="020B0502020104020203" pitchFamily="34" charset="0"/>
              </a:rPr>
              <a:t> </a:t>
            </a:r>
            <a:r>
              <a:rPr lang="en-US" altLang="zh-CN" dirty="0">
                <a:latin typeface="Gill Sans MT" panose="020B0502020104020203" pitchFamily="34" charset="0"/>
              </a:rPr>
              <a:t>unique</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make</a:t>
            </a:r>
            <a:r>
              <a:rPr lang="zh-CN" altLang="en-US" dirty="0">
                <a:latin typeface="Gill Sans MT" panose="020B0502020104020203" pitchFamily="34" charset="0"/>
              </a:rPr>
              <a:t> </a:t>
            </a:r>
            <a:r>
              <a:rPr lang="en-US" altLang="zh-CN" dirty="0">
                <a:latin typeface="Gill Sans MT" panose="020B0502020104020203" pitchFamily="34" charset="0"/>
              </a:rPr>
              <a:t>transforms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compression</a:t>
            </a:r>
            <a:r>
              <a:rPr lang="zh-CN" altLang="en-US" dirty="0">
                <a:latin typeface="Gill Sans MT" panose="020B0502020104020203" pitchFamily="34" charset="0"/>
              </a:rPr>
              <a:t> </a:t>
            </a:r>
            <a:r>
              <a:rPr lang="en-US" altLang="zh-CN" dirty="0">
                <a:latin typeface="Gill Sans MT" panose="020B0502020104020203" pitchFamily="34" charset="0"/>
              </a:rPr>
              <a:t>more</a:t>
            </a:r>
            <a:r>
              <a:rPr lang="zh-CN" altLang="en-US" dirty="0">
                <a:latin typeface="Gill Sans MT" panose="020B0502020104020203" pitchFamily="34" charset="0"/>
              </a:rPr>
              <a:t> </a:t>
            </a:r>
            <a:r>
              <a:rPr lang="en-US" altLang="zh-CN" dirty="0">
                <a:latin typeface="Gill Sans MT" panose="020B0502020104020203" pitchFamily="34" charset="0"/>
              </a:rPr>
              <a:t>effective</a:t>
            </a:r>
          </a:p>
          <a:p>
            <a:r>
              <a:rPr lang="en-US" altLang="zh-CN" b="1" dirty="0">
                <a:latin typeface="Gill Sans MT" panose="020B0502020104020203" pitchFamily="34" charset="0"/>
              </a:rPr>
              <a:t>Reduce</a:t>
            </a:r>
            <a:r>
              <a:rPr lang="zh-CN" altLang="en-US" b="1" dirty="0">
                <a:latin typeface="Gill Sans MT" panose="020B0502020104020203" pitchFamily="34" charset="0"/>
              </a:rPr>
              <a:t> </a:t>
            </a:r>
            <a:r>
              <a:rPr lang="en-US" altLang="zh-CN" b="1" dirty="0">
                <a:latin typeface="Gill Sans MT" panose="020B0502020104020203" pitchFamily="34" charset="0"/>
              </a:rPr>
              <a:t>dynamic</a:t>
            </a:r>
            <a:r>
              <a:rPr lang="zh-CN" altLang="en-US" b="1" dirty="0">
                <a:latin typeface="Gill Sans MT" panose="020B0502020104020203" pitchFamily="34" charset="0"/>
              </a:rPr>
              <a:t> </a:t>
            </a:r>
            <a:r>
              <a:rPr lang="en-US" altLang="zh-CN" b="1" dirty="0">
                <a:latin typeface="Gill Sans MT" panose="020B0502020104020203" pitchFamily="34" charset="0"/>
              </a:rPr>
              <a:t>range(E-bits)</a:t>
            </a:r>
          </a:p>
          <a:p>
            <a:pPr lvl="1"/>
            <a:r>
              <a:rPr lang="en-US" altLang="zh-CN" dirty="0">
                <a:latin typeface="Gill Sans MT" panose="020B0502020104020203" pitchFamily="34" charset="0"/>
              </a:rPr>
              <a:t>If</a:t>
            </a:r>
            <a:r>
              <a:rPr lang="zh-CN" altLang="en-US" dirty="0">
                <a:latin typeface="Gill Sans MT" panose="020B0502020104020203" pitchFamily="34" charset="0"/>
              </a:rPr>
              <a:t> </a:t>
            </a:r>
            <a:r>
              <a:rPr lang="en-US" altLang="zh-CN" dirty="0">
                <a:latin typeface="Gill Sans MT" panose="020B0502020104020203" pitchFamily="34" charset="0"/>
              </a:rPr>
              <a:t>Possible,</a:t>
            </a:r>
            <a:r>
              <a:rPr lang="zh-CN" altLang="en-US" dirty="0">
                <a:latin typeface="Gill Sans MT" panose="020B0502020104020203" pitchFamily="34" charset="0"/>
              </a:rPr>
              <a:t> </a:t>
            </a:r>
            <a:r>
              <a:rPr lang="en-US" altLang="zh-CN" dirty="0">
                <a:latin typeface="Gill Sans MT" panose="020B0502020104020203" pitchFamily="34" charset="0"/>
              </a:rPr>
              <a:t>fix</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(used</a:t>
            </a:r>
            <a:r>
              <a:rPr lang="zh-CN" altLang="en-US" dirty="0">
                <a:latin typeface="Gill Sans MT" panose="020B0502020104020203" pitchFamily="34" charset="0"/>
              </a:rPr>
              <a:t> </a:t>
            </a:r>
            <a:r>
              <a:rPr lang="en-US" altLang="zh-CN" dirty="0">
                <a:latin typeface="Gill Sans MT" panose="020B0502020104020203" pitchFamily="34" charset="0"/>
              </a:rPr>
              <a:t>fixed</a:t>
            </a:r>
            <a:r>
              <a:rPr lang="zh-CN" altLang="en-US" dirty="0">
                <a:latin typeface="Gill Sans MT" panose="020B0502020104020203" pitchFamily="34" charset="0"/>
              </a:rPr>
              <a:t> </a:t>
            </a:r>
            <a:r>
              <a:rPr lang="en-US" altLang="zh-CN" dirty="0">
                <a:latin typeface="Gill Sans MT" panose="020B0502020104020203" pitchFamily="34" charset="0"/>
              </a:rPr>
              <a:t>point)</a:t>
            </a:r>
          </a:p>
          <a:p>
            <a:pPr lvl="1"/>
            <a:r>
              <a:rPr lang="en-US" altLang="zh-CN" dirty="0">
                <a:latin typeface="Gill Sans MT" panose="020B0502020104020203" pitchFamily="34" charset="0"/>
              </a:rPr>
              <a:t>Share</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across</a:t>
            </a:r>
            <a:r>
              <a:rPr lang="zh-CN" altLang="en-US" dirty="0">
                <a:latin typeface="Gill Sans MT" panose="020B0502020104020203" pitchFamily="34" charset="0"/>
              </a:rPr>
              <a:t> </a:t>
            </a:r>
            <a:r>
              <a:rPr lang="en-US" altLang="zh-CN" dirty="0">
                <a:latin typeface="Gill Sans MT" panose="020B0502020104020203" pitchFamily="34" charset="0"/>
              </a:rPr>
              <a:t>group</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for</a:t>
            </a:r>
            <a:r>
              <a:rPr lang="zh-CN" altLang="en-US" dirty="0">
                <a:latin typeface="Gill Sans MT" panose="020B0502020104020203" pitchFamily="34" charset="0"/>
              </a:rPr>
              <a:t> </a:t>
            </a:r>
            <a:r>
              <a:rPr lang="en-US" altLang="zh-CN" dirty="0">
                <a:latin typeface="Gill Sans MT" panose="020B0502020104020203" pitchFamily="34" charset="0"/>
              </a:rPr>
              <a:t>a</a:t>
            </a:r>
            <a:r>
              <a:rPr lang="zh-CN" altLang="en-US" dirty="0">
                <a:latin typeface="Gill Sans MT" panose="020B0502020104020203" pitchFamily="34" charset="0"/>
              </a:rPr>
              <a:t> </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channel)</a:t>
            </a:r>
          </a:p>
          <a:p>
            <a:r>
              <a:rPr lang="en-US" altLang="zh-CN" dirty="0">
                <a:latin typeface="Gill Sans MT" panose="020B0502020104020203" pitchFamily="34" charset="0"/>
              </a:rPr>
              <a:t>Tradeoff</a:t>
            </a:r>
            <a:r>
              <a:rPr lang="zh-CN" altLang="en-US" dirty="0">
                <a:latin typeface="Gill Sans MT" panose="020B0502020104020203" pitchFamily="34" charset="0"/>
              </a:rPr>
              <a:t> </a:t>
            </a:r>
            <a:r>
              <a:rPr lang="en-US" altLang="zh-CN" dirty="0">
                <a:latin typeface="Gill Sans MT" panose="020B0502020104020203" pitchFamily="34" charset="0"/>
              </a:rPr>
              <a:t>between</a:t>
            </a:r>
            <a:r>
              <a:rPr lang="zh-CN" altLang="en-US" dirty="0">
                <a:latin typeface="Gill Sans MT" panose="020B0502020104020203" pitchFamily="34" charset="0"/>
              </a:rPr>
              <a:t> </a:t>
            </a:r>
            <a:r>
              <a:rPr lang="en-US" altLang="zh-CN" dirty="0">
                <a:latin typeface="Gill Sans MT" panose="020B0502020104020203" pitchFamily="34" charset="0"/>
              </a:rPr>
              <a:t>number</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bits</a:t>
            </a:r>
            <a:r>
              <a:rPr lang="zh-CN" altLang="en-US" dirty="0">
                <a:latin typeface="Gill Sans MT" panose="020B0502020104020203" pitchFamily="34" charset="0"/>
              </a:rPr>
              <a:t> </a:t>
            </a:r>
            <a:r>
              <a:rPr lang="en-US" altLang="zh-CN" dirty="0">
                <a:latin typeface="Gill Sans MT" panose="020B0502020104020203" pitchFamily="34" charset="0"/>
              </a:rPr>
              <a:t>allocated</a:t>
            </a:r>
            <a:r>
              <a:rPr lang="zh-CN" altLang="en-US" dirty="0">
                <a:latin typeface="Gill Sans MT" panose="020B0502020104020203" pitchFamily="34" charset="0"/>
              </a:rPr>
              <a:t> </a:t>
            </a:r>
            <a:r>
              <a:rPr lang="en-US" altLang="zh-CN" dirty="0">
                <a:latin typeface="Gill Sans MT" panose="020B0502020104020203" pitchFamily="34" charset="0"/>
              </a:rPr>
              <a:t>to</a:t>
            </a:r>
            <a:r>
              <a:rPr lang="zh-CN" altLang="en-US" dirty="0">
                <a:latin typeface="Gill Sans MT" panose="020B0502020104020203" pitchFamily="34" charset="0"/>
              </a:rPr>
              <a:t> </a:t>
            </a:r>
            <a:r>
              <a:rPr lang="en-US" altLang="zh-CN" b="1" dirty="0">
                <a:latin typeface="Gill Sans MT" panose="020B0502020104020203" pitchFamily="34" charset="0"/>
              </a:rPr>
              <a:t>M-bits</a:t>
            </a:r>
            <a:r>
              <a:rPr lang="zh-CN" altLang="en-US" b="1" dirty="0">
                <a:latin typeface="Gill Sans MT" panose="020B0502020104020203" pitchFamily="34" charset="0"/>
              </a:rPr>
              <a:t> </a:t>
            </a:r>
            <a:r>
              <a:rPr lang="en-US" altLang="zh-CN" b="1" dirty="0">
                <a:latin typeface="Gill Sans MT" panose="020B0502020104020203" pitchFamily="34" charset="0"/>
              </a:rPr>
              <a:t>and</a:t>
            </a:r>
            <a:r>
              <a:rPr lang="zh-CN" altLang="en-US" b="1" dirty="0">
                <a:latin typeface="Gill Sans MT" panose="020B0502020104020203" pitchFamily="34" charset="0"/>
              </a:rPr>
              <a:t> </a:t>
            </a:r>
            <a:r>
              <a:rPr lang="en-US" altLang="zh-CN" b="1" dirty="0">
                <a:latin typeface="Gill Sans MT" panose="020B0502020104020203" pitchFamily="34" charset="0"/>
              </a:rPr>
              <a:t>E-bits</a:t>
            </a:r>
          </a:p>
          <a:p>
            <a:pPr lvl="1"/>
            <a:endParaRPr lang="zh-CN" altLang="en-US" dirty="0"/>
          </a:p>
        </p:txBody>
      </p:sp>
      <p:pic>
        <p:nvPicPr>
          <p:cNvPr id="11" name="图片 10">
            <a:extLst>
              <a:ext uri="{FF2B5EF4-FFF2-40B4-BE49-F238E27FC236}">
                <a16:creationId xmlns:a16="http://schemas.microsoft.com/office/drawing/2014/main" id="{5AECC7DE-6C25-7549-8D41-8AB2E2E39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893" y="4869160"/>
            <a:ext cx="4610100" cy="1435100"/>
          </a:xfrm>
          <a:prstGeom prst="rect">
            <a:avLst/>
          </a:prstGeom>
        </p:spPr>
      </p:pic>
      <p:sp>
        <p:nvSpPr>
          <p:cNvPr id="12" name="矩形 11">
            <a:extLst>
              <a:ext uri="{FF2B5EF4-FFF2-40B4-BE49-F238E27FC236}">
                <a16:creationId xmlns:a16="http://schemas.microsoft.com/office/drawing/2014/main" id="{B81B6709-7112-4F4E-B95A-D8A55520F248}"/>
              </a:ext>
            </a:extLst>
          </p:cNvPr>
          <p:cNvSpPr/>
          <p:nvPr/>
        </p:nvSpPr>
        <p:spPr>
          <a:xfrm>
            <a:off x="6601887" y="5147900"/>
            <a:ext cx="2954014"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E=5,</a:t>
            </a:r>
            <a:r>
              <a:rPr lang="zh-CN" altLang="en-US" dirty="0">
                <a:latin typeface="Gill Sans MT" panose="020B0502020104020203" pitchFamily="34" charset="0"/>
              </a:rPr>
              <a:t> </a:t>
            </a:r>
            <a:r>
              <a:rPr lang="en-US" altLang="zh-CN" dirty="0">
                <a:latin typeface="Gill Sans MT" panose="020B0502020104020203" pitchFamily="34" charset="0"/>
              </a:rPr>
              <a:t>M=10,</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bits=32</a:t>
            </a:r>
            <a:endParaRPr lang="zh-CN" altLang="en-US" dirty="0"/>
          </a:p>
        </p:txBody>
      </p:sp>
      <p:sp>
        <p:nvSpPr>
          <p:cNvPr id="13" name="矩形 12">
            <a:extLst>
              <a:ext uri="{FF2B5EF4-FFF2-40B4-BE49-F238E27FC236}">
                <a16:creationId xmlns:a16="http://schemas.microsoft.com/office/drawing/2014/main" id="{1303BEBA-7EBF-0F4C-BAED-C00E9F4BDCA4}"/>
              </a:ext>
            </a:extLst>
          </p:cNvPr>
          <p:cNvSpPr/>
          <p:nvPr/>
        </p:nvSpPr>
        <p:spPr>
          <a:xfrm>
            <a:off x="6601887" y="5903984"/>
            <a:ext cx="2802690"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E=8,</a:t>
            </a:r>
            <a:r>
              <a:rPr lang="zh-CN" altLang="en-US" dirty="0">
                <a:latin typeface="Gill Sans MT" panose="020B0502020104020203" pitchFamily="34" charset="0"/>
              </a:rPr>
              <a:t> </a:t>
            </a:r>
            <a:r>
              <a:rPr lang="en-US" altLang="zh-CN" dirty="0">
                <a:latin typeface="Gill Sans MT" panose="020B0502020104020203" pitchFamily="34" charset="0"/>
              </a:rPr>
              <a:t>M=7,</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bits=19</a:t>
            </a:r>
            <a:endParaRPr lang="zh-CN" altLang="en-US" dirty="0"/>
          </a:p>
        </p:txBody>
      </p:sp>
    </p:spTree>
    <p:extLst>
      <p:ext uri="{BB962C8B-B14F-4D97-AF65-F5344CB8AC3E}">
        <p14:creationId xmlns:p14="http://schemas.microsoft.com/office/powerpoint/2010/main" val="3066295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17758F-0972-CF4E-807A-C20209866513}"/>
              </a:ext>
            </a:extLst>
          </p:cNvPr>
          <p:cNvSpPr>
            <a:spLocks noGrp="1"/>
          </p:cNvSpPr>
          <p:nvPr>
            <p:ph type="title"/>
          </p:nvPr>
        </p:nvSpPr>
        <p:spPr/>
        <p:txBody>
          <a:bodyPr/>
          <a:lstStyle/>
          <a:p>
            <a:r>
              <a:rPr lang="zh-CN" altLang="en-US" dirty="0"/>
              <a:t>硬件优化方案</a:t>
            </a:r>
          </a:p>
        </p:txBody>
      </p:sp>
    </p:spTree>
    <p:extLst>
      <p:ext uri="{BB962C8B-B14F-4D97-AF65-F5344CB8AC3E}">
        <p14:creationId xmlns:p14="http://schemas.microsoft.com/office/powerpoint/2010/main" val="228230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90AE1C-D034-694D-A7B5-6699DEDDB372}"/>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5D004FEE-B4E0-A043-BB29-EDBA2C80D1A4}"/>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79806FB5-46B3-5F49-96EE-11796B9AF112}"/>
              </a:ext>
            </a:extLst>
          </p:cNvPr>
          <p:cNvPicPr>
            <a:picLocks noChangeAspect="1"/>
          </p:cNvPicPr>
          <p:nvPr/>
        </p:nvPicPr>
        <p:blipFill>
          <a:blip r:embed="rId2"/>
          <a:stretch>
            <a:fillRect/>
          </a:stretch>
        </p:blipFill>
        <p:spPr>
          <a:xfrm>
            <a:off x="-1" y="1552575"/>
            <a:ext cx="12196763" cy="3752850"/>
          </a:xfrm>
          <a:prstGeom prst="rect">
            <a:avLst/>
          </a:prstGeom>
        </p:spPr>
      </p:pic>
    </p:spTree>
    <p:extLst>
      <p:ext uri="{BB962C8B-B14F-4D97-AF65-F5344CB8AC3E}">
        <p14:creationId xmlns:p14="http://schemas.microsoft.com/office/powerpoint/2010/main" val="2598464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CPU</a:t>
            </a:r>
            <a:r>
              <a:rPr lang="zh-CN" altLang="en-US" dirty="0"/>
              <a:t> 发展历史和组成</a:t>
            </a:r>
          </a:p>
        </p:txBody>
      </p:sp>
      <p:sp>
        <p:nvSpPr>
          <p:cNvPr id="5" name="内容占位符 4">
            <a:extLst>
              <a:ext uri="{FF2B5EF4-FFF2-40B4-BE49-F238E27FC236}">
                <a16:creationId xmlns:a16="http://schemas.microsoft.com/office/drawing/2014/main" id="{FD0F1582-6EEF-F84A-AD52-D7B66AFC2638}"/>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EC02D830-CE3F-6D42-832B-2C95582878C8}"/>
              </a:ext>
            </a:extLst>
          </p:cNvPr>
          <p:cNvPicPr>
            <a:picLocks noChangeAspect="1"/>
          </p:cNvPicPr>
          <p:nvPr/>
        </p:nvPicPr>
        <p:blipFill>
          <a:blip r:embed="rId2"/>
          <a:stretch>
            <a:fillRect/>
          </a:stretch>
        </p:blipFill>
        <p:spPr>
          <a:xfrm>
            <a:off x="3393269" y="1156196"/>
            <a:ext cx="8193839" cy="4865092"/>
          </a:xfrm>
          <a:prstGeom prst="rect">
            <a:avLst/>
          </a:prstGeom>
        </p:spPr>
      </p:pic>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E3AACE-CDFB-934D-A066-0C72481B6377}"/>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0BA6AFB7-F2D0-4F46-AF8E-17CAFFFD81DF}"/>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AF25A164-7E77-8B4D-A8BE-46AA70B51328}"/>
              </a:ext>
            </a:extLst>
          </p:cNvPr>
          <p:cNvPicPr>
            <a:picLocks noChangeAspect="1"/>
          </p:cNvPicPr>
          <p:nvPr/>
        </p:nvPicPr>
        <p:blipFill>
          <a:blip r:embed="rId2"/>
          <a:stretch>
            <a:fillRect/>
          </a:stretch>
        </p:blipFill>
        <p:spPr>
          <a:xfrm>
            <a:off x="-1" y="330205"/>
            <a:ext cx="12196763" cy="6197590"/>
          </a:xfrm>
          <a:prstGeom prst="rect">
            <a:avLst/>
          </a:prstGeom>
        </p:spPr>
      </p:pic>
    </p:spTree>
    <p:extLst>
      <p:ext uri="{BB962C8B-B14F-4D97-AF65-F5344CB8AC3E}">
        <p14:creationId xmlns:p14="http://schemas.microsoft.com/office/powerpoint/2010/main" val="2659647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EA272-3F08-214C-A42F-D466D9FAC9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B11BC16-0041-2842-AD93-812D78596280}"/>
              </a:ext>
            </a:extLst>
          </p:cNvPr>
          <p:cNvSpPr>
            <a:spLocks noGrp="1"/>
          </p:cNvSpPr>
          <p:nvPr>
            <p:ph sz="half" idx="1"/>
          </p:nvPr>
        </p:nvSpPr>
        <p:spPr/>
        <p:txBody>
          <a:bodyPr/>
          <a:lstStyle/>
          <a:p>
            <a:r>
              <a:rPr kumimoji="1" lang="zh-CN" altLang="en-US" dirty="0"/>
              <a:t>通过对</a:t>
            </a:r>
            <a:r>
              <a:rPr kumimoji="1" lang="en-US" altLang="zh-CN" dirty="0" err="1"/>
              <a:t>cnn</a:t>
            </a:r>
            <a:r>
              <a:rPr kumimoji="1" lang="zh-CN" altLang="en-US" dirty="0"/>
              <a:t>进行分析，看怎么重用相关数据，减少数据的搬运和读取，从而节省</a:t>
            </a:r>
            <a:r>
              <a:rPr kumimoji="1" lang="en-US" altLang="zh-CN" dirty="0"/>
              <a:t>energy</a:t>
            </a:r>
            <a:endParaRPr kumimoji="1" lang="zh-CN" altLang="en-US" dirty="0"/>
          </a:p>
        </p:txBody>
      </p:sp>
      <p:pic>
        <p:nvPicPr>
          <p:cNvPr id="5" name="图片 4">
            <a:extLst>
              <a:ext uri="{FF2B5EF4-FFF2-40B4-BE49-F238E27FC236}">
                <a16:creationId xmlns:a16="http://schemas.microsoft.com/office/drawing/2014/main" id="{C8C4C02E-2BEB-0847-BD34-4DA40EEB4998}"/>
              </a:ext>
            </a:extLst>
          </p:cNvPr>
          <p:cNvPicPr>
            <a:picLocks noChangeAspect="1"/>
          </p:cNvPicPr>
          <p:nvPr/>
        </p:nvPicPr>
        <p:blipFill>
          <a:blip r:embed="rId2"/>
          <a:stretch>
            <a:fillRect/>
          </a:stretch>
        </p:blipFill>
        <p:spPr>
          <a:xfrm>
            <a:off x="4298181" y="2480116"/>
            <a:ext cx="7775550" cy="4098483"/>
          </a:xfrm>
          <a:prstGeom prst="rect">
            <a:avLst/>
          </a:prstGeom>
        </p:spPr>
      </p:pic>
    </p:spTree>
    <p:extLst>
      <p:ext uri="{BB962C8B-B14F-4D97-AF65-F5344CB8AC3E}">
        <p14:creationId xmlns:p14="http://schemas.microsoft.com/office/powerpoint/2010/main" val="236766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E73EF62-723C-A945-8865-38A5419FB2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3CDDB4E-5321-EF4C-9180-742E1D6868BF}"/>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CC80443-5E8F-FF4B-B9D6-3B372B28F29B}"/>
              </a:ext>
            </a:extLst>
          </p:cNvPr>
          <p:cNvPicPr>
            <a:picLocks noChangeAspect="1"/>
          </p:cNvPicPr>
          <p:nvPr/>
        </p:nvPicPr>
        <p:blipFill>
          <a:blip r:embed="rId2"/>
          <a:stretch>
            <a:fillRect/>
          </a:stretch>
        </p:blipFill>
        <p:spPr>
          <a:xfrm>
            <a:off x="-1" y="298342"/>
            <a:ext cx="12196763" cy="6261315"/>
          </a:xfrm>
          <a:prstGeom prst="rect">
            <a:avLst/>
          </a:prstGeom>
        </p:spPr>
      </p:pic>
    </p:spTree>
    <p:extLst>
      <p:ext uri="{BB962C8B-B14F-4D97-AF65-F5344CB8AC3E}">
        <p14:creationId xmlns:p14="http://schemas.microsoft.com/office/powerpoint/2010/main" val="342187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D71BF57-546B-1B49-BC4F-817479D725EA}"/>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AB39FE4D-F304-8E4D-B802-29D7F4B2026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1EEAD89-75A6-C642-A976-BD1648AAFB96}"/>
              </a:ext>
            </a:extLst>
          </p:cNvPr>
          <p:cNvPicPr>
            <a:picLocks noChangeAspect="1"/>
          </p:cNvPicPr>
          <p:nvPr/>
        </p:nvPicPr>
        <p:blipFill>
          <a:blip r:embed="rId2"/>
          <a:stretch>
            <a:fillRect/>
          </a:stretch>
        </p:blipFill>
        <p:spPr>
          <a:xfrm>
            <a:off x="-1" y="488814"/>
            <a:ext cx="12196763" cy="5880372"/>
          </a:xfrm>
          <a:prstGeom prst="rect">
            <a:avLst/>
          </a:prstGeom>
        </p:spPr>
      </p:pic>
    </p:spTree>
    <p:extLst>
      <p:ext uri="{BB962C8B-B14F-4D97-AF65-F5344CB8AC3E}">
        <p14:creationId xmlns:p14="http://schemas.microsoft.com/office/powerpoint/2010/main" val="303587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E775AA0-4C2B-1A46-BE83-3C5F81F639B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7E9462C7-2595-8043-BFA8-E58894A93D1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58F29369-30A3-AB45-8C13-627D5C506A8F}"/>
              </a:ext>
            </a:extLst>
          </p:cNvPr>
          <p:cNvPicPr>
            <a:picLocks noChangeAspect="1"/>
          </p:cNvPicPr>
          <p:nvPr/>
        </p:nvPicPr>
        <p:blipFill>
          <a:blip r:embed="rId2"/>
          <a:stretch>
            <a:fillRect/>
          </a:stretch>
        </p:blipFill>
        <p:spPr>
          <a:xfrm>
            <a:off x="-1" y="264090"/>
            <a:ext cx="12196763" cy="6329819"/>
          </a:xfrm>
          <a:prstGeom prst="rect">
            <a:avLst/>
          </a:prstGeom>
        </p:spPr>
      </p:pic>
    </p:spTree>
    <p:extLst>
      <p:ext uri="{BB962C8B-B14F-4D97-AF65-F5344CB8AC3E}">
        <p14:creationId xmlns:p14="http://schemas.microsoft.com/office/powerpoint/2010/main" val="3463674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AAA7325-87B1-0D43-8EF7-FE402CFF6904}"/>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73DF4E7-4B0A-F745-963F-F06F109F1A5C}"/>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0B35B388-E10E-4744-B636-FA4F7268B730}"/>
              </a:ext>
            </a:extLst>
          </p:cNvPr>
          <p:cNvPicPr>
            <a:picLocks noChangeAspect="1"/>
          </p:cNvPicPr>
          <p:nvPr/>
        </p:nvPicPr>
        <p:blipFill>
          <a:blip r:embed="rId2"/>
          <a:stretch>
            <a:fillRect/>
          </a:stretch>
        </p:blipFill>
        <p:spPr>
          <a:xfrm>
            <a:off x="-1" y="376913"/>
            <a:ext cx="12196763" cy="6104173"/>
          </a:xfrm>
          <a:prstGeom prst="rect">
            <a:avLst/>
          </a:prstGeom>
        </p:spPr>
      </p:pic>
    </p:spTree>
    <p:extLst>
      <p:ext uri="{BB962C8B-B14F-4D97-AF65-F5344CB8AC3E}">
        <p14:creationId xmlns:p14="http://schemas.microsoft.com/office/powerpoint/2010/main" val="984856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508E5B1-BDF7-E542-9479-32279F6EB8D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52A51499-BE27-7343-8DFB-0BE2DEFDFC0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9CB3F507-80B4-2545-B262-24CC3525E30F}"/>
              </a:ext>
            </a:extLst>
          </p:cNvPr>
          <p:cNvPicPr>
            <a:picLocks noChangeAspect="1"/>
          </p:cNvPicPr>
          <p:nvPr/>
        </p:nvPicPr>
        <p:blipFill>
          <a:blip r:embed="rId2"/>
          <a:stretch>
            <a:fillRect/>
          </a:stretch>
        </p:blipFill>
        <p:spPr>
          <a:xfrm>
            <a:off x="-1" y="93133"/>
            <a:ext cx="12196763" cy="6671734"/>
          </a:xfrm>
          <a:prstGeom prst="rect">
            <a:avLst/>
          </a:prstGeom>
        </p:spPr>
      </p:pic>
    </p:spTree>
    <p:extLst>
      <p:ext uri="{BB962C8B-B14F-4D97-AF65-F5344CB8AC3E}">
        <p14:creationId xmlns:p14="http://schemas.microsoft.com/office/powerpoint/2010/main" val="3852365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4589576-9EB0-CF49-B982-51B83FC7EA82}"/>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CF90A7E6-4362-5C48-BE95-F8CF3756EAF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D198DAD-CE31-F34D-B74C-16DCBFFF9349}"/>
              </a:ext>
            </a:extLst>
          </p:cNvPr>
          <p:cNvPicPr>
            <a:picLocks noChangeAspect="1"/>
          </p:cNvPicPr>
          <p:nvPr/>
        </p:nvPicPr>
        <p:blipFill>
          <a:blip r:embed="rId2"/>
          <a:stretch>
            <a:fillRect/>
          </a:stretch>
        </p:blipFill>
        <p:spPr>
          <a:xfrm>
            <a:off x="-1" y="327736"/>
            <a:ext cx="12196763" cy="6202528"/>
          </a:xfrm>
          <a:prstGeom prst="rect">
            <a:avLst/>
          </a:prstGeom>
        </p:spPr>
      </p:pic>
    </p:spTree>
    <p:extLst>
      <p:ext uri="{BB962C8B-B14F-4D97-AF65-F5344CB8AC3E}">
        <p14:creationId xmlns:p14="http://schemas.microsoft.com/office/powerpoint/2010/main" val="218513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66ADF15-74D0-414F-8D42-F40FE393C2F7}"/>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41A5EF3-8815-6E41-A613-89B2BE29BAE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8BB64ED6-BBBC-C24B-8E0A-1B2931794C98}"/>
              </a:ext>
            </a:extLst>
          </p:cNvPr>
          <p:cNvPicPr>
            <a:picLocks noChangeAspect="1"/>
          </p:cNvPicPr>
          <p:nvPr/>
        </p:nvPicPr>
        <p:blipFill>
          <a:blip r:embed="rId2"/>
          <a:stretch>
            <a:fillRect/>
          </a:stretch>
        </p:blipFill>
        <p:spPr>
          <a:xfrm>
            <a:off x="-1" y="336456"/>
            <a:ext cx="12196763" cy="6185088"/>
          </a:xfrm>
          <a:prstGeom prst="rect">
            <a:avLst/>
          </a:prstGeom>
        </p:spPr>
      </p:pic>
    </p:spTree>
    <p:extLst>
      <p:ext uri="{BB962C8B-B14F-4D97-AF65-F5344CB8AC3E}">
        <p14:creationId xmlns:p14="http://schemas.microsoft.com/office/powerpoint/2010/main" val="372613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14AF6B5-2080-A64B-92B0-73C8E91175A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EA1248E1-31E6-B041-B748-E266C0E49219}"/>
              </a:ext>
            </a:extLst>
          </p:cNvPr>
          <p:cNvSpPr>
            <a:spLocks noGrp="1"/>
          </p:cNvSpPr>
          <p:nvPr>
            <p:ph sz="half" idx="1"/>
          </p:nvPr>
        </p:nvSpPr>
        <p:spPr/>
        <p:txBody>
          <a:bodyPr/>
          <a:lstStyle/>
          <a:p>
            <a:endParaRPr lang="zh-CN" altLang="en-US"/>
          </a:p>
        </p:txBody>
      </p:sp>
      <p:pic>
        <p:nvPicPr>
          <p:cNvPr id="6" name="图片 5">
            <a:extLst>
              <a:ext uri="{FF2B5EF4-FFF2-40B4-BE49-F238E27FC236}">
                <a16:creationId xmlns:a16="http://schemas.microsoft.com/office/drawing/2014/main" id="{B14467E4-42BC-8144-B466-CCF253150166}"/>
              </a:ext>
            </a:extLst>
          </p:cNvPr>
          <p:cNvPicPr>
            <a:picLocks noChangeAspect="1"/>
          </p:cNvPicPr>
          <p:nvPr/>
        </p:nvPicPr>
        <p:blipFill>
          <a:blip r:embed="rId2"/>
          <a:stretch>
            <a:fillRect/>
          </a:stretch>
        </p:blipFill>
        <p:spPr>
          <a:xfrm>
            <a:off x="-1" y="426097"/>
            <a:ext cx="12196763" cy="6005806"/>
          </a:xfrm>
          <a:prstGeom prst="rect">
            <a:avLst/>
          </a:prstGeom>
        </p:spPr>
      </p:pic>
    </p:spTree>
    <p:extLst>
      <p:ext uri="{BB962C8B-B14F-4D97-AF65-F5344CB8AC3E}">
        <p14:creationId xmlns:p14="http://schemas.microsoft.com/office/powerpoint/2010/main" val="320007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FAE4B5B-D2C9-264A-AFC1-EE1232A0B48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BD952B98-3C42-7B44-8B08-B0C0332AF9B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CB30CB66-866C-B24A-9650-7A8C3ECB85E4}"/>
              </a:ext>
            </a:extLst>
          </p:cNvPr>
          <p:cNvPicPr>
            <a:picLocks noChangeAspect="1"/>
          </p:cNvPicPr>
          <p:nvPr/>
        </p:nvPicPr>
        <p:blipFill>
          <a:blip r:embed="rId2"/>
          <a:stretch>
            <a:fillRect/>
          </a:stretch>
        </p:blipFill>
        <p:spPr>
          <a:xfrm>
            <a:off x="-1" y="371105"/>
            <a:ext cx="12196763" cy="6115789"/>
          </a:xfrm>
          <a:prstGeom prst="rect">
            <a:avLst/>
          </a:prstGeom>
        </p:spPr>
      </p:pic>
    </p:spTree>
    <p:extLst>
      <p:ext uri="{BB962C8B-B14F-4D97-AF65-F5344CB8AC3E}">
        <p14:creationId xmlns:p14="http://schemas.microsoft.com/office/powerpoint/2010/main" val="417106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01E1CF9-F2C8-DF4D-87F4-05DE72F41AEA}"/>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866BD22-421F-0047-8D25-6310FDB13549}"/>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4034372B-7D2E-2E4D-9747-1D60330F50E7}"/>
              </a:ext>
            </a:extLst>
          </p:cNvPr>
          <p:cNvPicPr>
            <a:picLocks noChangeAspect="1"/>
          </p:cNvPicPr>
          <p:nvPr/>
        </p:nvPicPr>
        <p:blipFill>
          <a:blip r:embed="rId2"/>
          <a:stretch>
            <a:fillRect/>
          </a:stretch>
        </p:blipFill>
        <p:spPr>
          <a:xfrm>
            <a:off x="-1" y="353846"/>
            <a:ext cx="12196763" cy="6150307"/>
          </a:xfrm>
          <a:prstGeom prst="rect">
            <a:avLst/>
          </a:prstGeom>
        </p:spPr>
      </p:pic>
    </p:spTree>
    <p:extLst>
      <p:ext uri="{BB962C8B-B14F-4D97-AF65-F5344CB8AC3E}">
        <p14:creationId xmlns:p14="http://schemas.microsoft.com/office/powerpoint/2010/main" val="291542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F29136F-6677-3C47-9E1E-C1BAE090B95E}"/>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8D63264A-FBCA-1B46-9863-6DCEFDC18DB5}"/>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2FE0A5C6-EA5D-5B4C-AA52-E99D46FB3DF2}"/>
              </a:ext>
            </a:extLst>
          </p:cNvPr>
          <p:cNvPicPr>
            <a:picLocks noChangeAspect="1"/>
          </p:cNvPicPr>
          <p:nvPr/>
        </p:nvPicPr>
        <p:blipFill>
          <a:blip r:embed="rId2"/>
          <a:stretch>
            <a:fillRect/>
          </a:stretch>
        </p:blipFill>
        <p:spPr>
          <a:xfrm>
            <a:off x="97631" y="260350"/>
            <a:ext cx="12001500" cy="6337300"/>
          </a:xfrm>
          <a:prstGeom prst="rect">
            <a:avLst/>
          </a:prstGeom>
        </p:spPr>
      </p:pic>
    </p:spTree>
    <p:extLst>
      <p:ext uri="{BB962C8B-B14F-4D97-AF65-F5344CB8AC3E}">
        <p14:creationId xmlns:p14="http://schemas.microsoft.com/office/powerpoint/2010/main" val="344744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C72A9E-3639-614A-9295-5DE9F35BD6E3}"/>
              </a:ext>
            </a:extLst>
          </p:cNvPr>
          <p:cNvSpPr>
            <a:spLocks noGrp="1"/>
          </p:cNvSpPr>
          <p:nvPr>
            <p:ph type="title"/>
          </p:nvPr>
        </p:nvSpPr>
        <p:spPr/>
        <p:txBody>
          <a:bodyPr/>
          <a:lstStyle/>
          <a:p>
            <a:r>
              <a:rPr kumimoji="1" lang="en-US" altLang="zh-CN" dirty="0"/>
              <a:t>v</a:t>
            </a:r>
            <a:endParaRPr kumimoji="1" lang="zh-CN" altLang="en-US" dirty="0"/>
          </a:p>
        </p:txBody>
      </p:sp>
      <p:sp>
        <p:nvSpPr>
          <p:cNvPr id="6" name="内容占位符 5">
            <a:extLst>
              <a:ext uri="{FF2B5EF4-FFF2-40B4-BE49-F238E27FC236}">
                <a16:creationId xmlns:a16="http://schemas.microsoft.com/office/drawing/2014/main" id="{A7B02D2F-1A19-204E-95DC-EE963C6A5F3C}"/>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E8DA7D07-7A21-0147-BA5B-84AAD1A972B2}"/>
              </a:ext>
            </a:extLst>
          </p:cNvPr>
          <p:cNvPicPr>
            <a:picLocks noChangeAspect="1"/>
          </p:cNvPicPr>
          <p:nvPr/>
        </p:nvPicPr>
        <p:blipFill>
          <a:blip r:embed="rId2"/>
          <a:stretch>
            <a:fillRect/>
          </a:stretch>
        </p:blipFill>
        <p:spPr>
          <a:xfrm>
            <a:off x="78581" y="285750"/>
            <a:ext cx="12039600" cy="6286500"/>
          </a:xfrm>
          <a:prstGeom prst="rect">
            <a:avLst/>
          </a:prstGeom>
        </p:spPr>
      </p:pic>
    </p:spTree>
    <p:extLst>
      <p:ext uri="{BB962C8B-B14F-4D97-AF65-F5344CB8AC3E}">
        <p14:creationId xmlns:p14="http://schemas.microsoft.com/office/powerpoint/2010/main" val="177239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CE94244-A9CF-F44E-8468-5ED78C65A973}"/>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01AFAF50-A4A9-F44D-B2EE-6EBDC96A5ABE}"/>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FAF7E557-7849-8B44-93C3-F046A0059AD1}"/>
              </a:ext>
            </a:extLst>
          </p:cNvPr>
          <p:cNvPicPr>
            <a:picLocks noChangeAspect="1"/>
          </p:cNvPicPr>
          <p:nvPr/>
        </p:nvPicPr>
        <p:blipFill>
          <a:blip r:embed="rId2"/>
          <a:stretch>
            <a:fillRect/>
          </a:stretch>
        </p:blipFill>
        <p:spPr>
          <a:xfrm>
            <a:off x="78581" y="266700"/>
            <a:ext cx="12039600" cy="6324600"/>
          </a:xfrm>
          <a:prstGeom prst="rect">
            <a:avLst/>
          </a:prstGeom>
        </p:spPr>
      </p:pic>
    </p:spTree>
    <p:extLst>
      <p:ext uri="{BB962C8B-B14F-4D97-AF65-F5344CB8AC3E}">
        <p14:creationId xmlns:p14="http://schemas.microsoft.com/office/powerpoint/2010/main" val="22068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704192E-39EF-254D-9F89-1CDC5CF93F89}"/>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BA4CE7B-5BFF-1F44-B53B-5B8CBC50D8B9}"/>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7ABB0AD6-5B70-6F43-9D4A-182C8385DD9C}"/>
              </a:ext>
            </a:extLst>
          </p:cNvPr>
          <p:cNvPicPr>
            <a:picLocks noChangeAspect="1"/>
          </p:cNvPicPr>
          <p:nvPr/>
        </p:nvPicPr>
        <p:blipFill>
          <a:blip r:embed="rId2"/>
          <a:stretch>
            <a:fillRect/>
          </a:stretch>
        </p:blipFill>
        <p:spPr>
          <a:xfrm>
            <a:off x="72231" y="285750"/>
            <a:ext cx="12052300" cy="6286500"/>
          </a:xfrm>
          <a:prstGeom prst="rect">
            <a:avLst/>
          </a:prstGeom>
        </p:spPr>
      </p:pic>
    </p:spTree>
    <p:extLst>
      <p:ext uri="{BB962C8B-B14F-4D97-AF65-F5344CB8AC3E}">
        <p14:creationId xmlns:p14="http://schemas.microsoft.com/office/powerpoint/2010/main" val="575069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EF115EA-1D43-6444-9E21-5E6BD6FD67CD}"/>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DB40B0C2-011F-F841-BEE0-1E2167BA9363}"/>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AB8EE9C2-7D95-C643-B642-DFE940FB0712}"/>
              </a:ext>
            </a:extLst>
          </p:cNvPr>
          <p:cNvPicPr>
            <a:picLocks noChangeAspect="1"/>
          </p:cNvPicPr>
          <p:nvPr/>
        </p:nvPicPr>
        <p:blipFill>
          <a:blip r:embed="rId2"/>
          <a:stretch>
            <a:fillRect/>
          </a:stretch>
        </p:blipFill>
        <p:spPr>
          <a:xfrm>
            <a:off x="110331" y="95250"/>
            <a:ext cx="11976100" cy="6667500"/>
          </a:xfrm>
          <a:prstGeom prst="rect">
            <a:avLst/>
          </a:prstGeom>
        </p:spPr>
      </p:pic>
    </p:spTree>
    <p:extLst>
      <p:ext uri="{BB962C8B-B14F-4D97-AF65-F5344CB8AC3E}">
        <p14:creationId xmlns:p14="http://schemas.microsoft.com/office/powerpoint/2010/main" val="239606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DC5F2D-6B8F-CF4F-906A-2C36B43D3552}"/>
              </a:ext>
            </a:extLst>
          </p:cNvPr>
          <p:cNvSpPr>
            <a:spLocks noGrp="1"/>
          </p:cNvSpPr>
          <p:nvPr>
            <p:ph type="title"/>
          </p:nvPr>
        </p:nvSpPr>
        <p:spPr>
          <a:xfrm>
            <a:off x="193725" y="938161"/>
            <a:ext cx="11809311" cy="4981678"/>
          </a:xfrm>
        </p:spPr>
        <p:txBody>
          <a:bodyPr/>
          <a:lstStyle/>
          <a:p>
            <a:r>
              <a:rPr lang="en-US" altLang="zh-CN" dirty="0"/>
              <a:t>Matrix</a:t>
            </a:r>
            <a:r>
              <a:rPr lang="zh-CN" altLang="en-US" dirty="0"/>
              <a:t> </a:t>
            </a:r>
            <a:r>
              <a:rPr lang="en-US" altLang="zh-CN" dirty="0"/>
              <a:t>Multiplication</a:t>
            </a:r>
            <a:br>
              <a:rPr lang="en-US" altLang="zh-CN" dirty="0"/>
            </a:br>
            <a:r>
              <a:rPr lang="zh-CN" altLang="en-US" dirty="0"/>
              <a:t>矩阵运算</a:t>
            </a:r>
          </a:p>
        </p:txBody>
      </p:sp>
    </p:spTree>
    <p:extLst>
      <p:ext uri="{BB962C8B-B14F-4D97-AF65-F5344CB8AC3E}">
        <p14:creationId xmlns:p14="http://schemas.microsoft.com/office/powerpoint/2010/main" val="37738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8D9FF95-2230-E146-987C-CF62142BE66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Summary</a:t>
            </a:r>
            <a:r>
              <a:rPr lang="zh-CN" altLang="en-US" dirty="0">
                <a:latin typeface="Futura Medium" panose="020B0602020204020303" pitchFamily="34" charset="-79"/>
                <a:cs typeface="Futura Medium" panose="020B0602020204020303" pitchFamily="34" charset="-79"/>
              </a:rPr>
              <a:t>  </a:t>
            </a:r>
          </a:p>
        </p:txBody>
      </p:sp>
      <p:sp>
        <p:nvSpPr>
          <p:cNvPr id="7" name="内容占位符 6">
            <a:extLst>
              <a:ext uri="{FF2B5EF4-FFF2-40B4-BE49-F238E27FC236}">
                <a16:creationId xmlns:a16="http://schemas.microsoft.com/office/drawing/2014/main" id="{453D5C0F-865A-8549-B286-D102ACE79940}"/>
              </a:ext>
            </a:extLst>
          </p:cNvPr>
          <p:cNvSpPr>
            <a:spLocks noGrp="1"/>
          </p:cNvSpPr>
          <p:nvPr>
            <p:ph sz="half" idx="1"/>
          </p:nvPr>
        </p:nvSpPr>
        <p:spPr/>
        <p:txBody>
          <a:bodyPr/>
          <a:lstStyle/>
          <a:p>
            <a:endParaRPr lang="zh-CN" altLang="en-US" dirty="0"/>
          </a:p>
        </p:txBody>
      </p:sp>
      <p:pic>
        <p:nvPicPr>
          <p:cNvPr id="5" name="图片 4">
            <a:extLst>
              <a:ext uri="{FF2B5EF4-FFF2-40B4-BE49-F238E27FC236}">
                <a16:creationId xmlns:a16="http://schemas.microsoft.com/office/drawing/2014/main" id="{E14199E9-9F58-A449-9AE9-34AD99AE5F79}"/>
              </a:ext>
            </a:extLst>
          </p:cNvPr>
          <p:cNvPicPr>
            <a:picLocks noChangeAspect="1"/>
          </p:cNvPicPr>
          <p:nvPr/>
        </p:nvPicPr>
        <p:blipFill>
          <a:blip r:embed="rId2"/>
          <a:stretch>
            <a:fillRect/>
          </a:stretch>
        </p:blipFill>
        <p:spPr>
          <a:xfrm>
            <a:off x="3866133" y="2291502"/>
            <a:ext cx="8201248" cy="4179147"/>
          </a:xfrm>
          <a:prstGeom prst="rect">
            <a:avLst/>
          </a:prstGeom>
        </p:spPr>
      </p:pic>
    </p:spTree>
    <p:extLst>
      <p:ext uri="{BB962C8B-B14F-4D97-AF65-F5344CB8AC3E}">
        <p14:creationId xmlns:p14="http://schemas.microsoft.com/office/powerpoint/2010/main" val="391824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57F3152-BE8A-9D47-BD74-8338B06212D2}"/>
              </a:ext>
            </a:extLst>
          </p:cNvPr>
          <p:cNvSpPr>
            <a:spLocks noGrp="1"/>
          </p:cNvSpPr>
          <p:nvPr>
            <p:ph type="title"/>
          </p:nvPr>
        </p:nvSpPr>
        <p:spPr/>
        <p:txBody>
          <a:bodyPr/>
          <a:lstStyle/>
          <a:p>
            <a:r>
              <a:rPr lang="zh-CN" altLang="en-US" dirty="0"/>
              <a:t>从卷积 </a:t>
            </a:r>
            <a:r>
              <a:rPr lang="en-US" altLang="zh-CN" dirty="0"/>
              <a:t>Conv</a:t>
            </a:r>
            <a:r>
              <a:rPr lang="zh-CN" altLang="en-US" dirty="0"/>
              <a:t> 到矩阵乘 </a:t>
            </a:r>
            <a:r>
              <a:rPr lang="en-US" altLang="zh-CN" dirty="0"/>
              <a:t>MM</a:t>
            </a:r>
            <a:endParaRPr lang="zh-CN" altLang="en-US" dirty="0"/>
          </a:p>
        </p:txBody>
      </p:sp>
      <p:sp>
        <p:nvSpPr>
          <p:cNvPr id="6" name="内容占位符 7">
            <a:extLst>
              <a:ext uri="{FF2B5EF4-FFF2-40B4-BE49-F238E27FC236}">
                <a16:creationId xmlns:a16="http://schemas.microsoft.com/office/drawing/2014/main" id="{10453170-6B13-544C-9152-AD4B80292F98}"/>
              </a:ext>
            </a:extLst>
          </p:cNvPr>
          <p:cNvSpPr>
            <a:spLocks noGrp="1"/>
          </p:cNvSpPr>
          <p:nvPr>
            <p:ph sz="half" idx="1"/>
          </p:nvPr>
        </p:nvSpPr>
        <p:spPr>
          <a:xfrm>
            <a:off x="623635" y="1268760"/>
            <a:ext cx="10963473" cy="1029065"/>
          </a:xfrm>
        </p:spPr>
        <p:txBody>
          <a:bodyPr/>
          <a:lstStyle/>
          <a:p>
            <a:pPr>
              <a:lnSpc>
                <a:spcPct val="150000"/>
              </a:lnSpc>
            </a:pPr>
            <a:r>
              <a:rPr lang="zh-CN" altLang="en-US" dirty="0">
                <a:latin typeface="Gill Sans MT" panose="020B0502020104020203" pitchFamily="34" charset="0"/>
              </a:rPr>
              <a:t>通过数据重排，完成 </a:t>
            </a:r>
            <a:r>
              <a:rPr lang="en-US" altLang="zh-CN" dirty="0">
                <a:latin typeface="Gill Sans MT" panose="020B0502020104020203" pitchFamily="34" charset="0"/>
              </a:rPr>
              <a:t>Im2col </a:t>
            </a:r>
            <a:r>
              <a:rPr lang="zh-CN" altLang="en-US" dirty="0">
                <a:latin typeface="Gill Sans MT" panose="020B0502020104020203" pitchFamily="34" charset="0"/>
              </a:rPr>
              <a:t>的操作之后会得到一个输入矩阵，卷积的 </a:t>
            </a:r>
            <a:r>
              <a:rPr lang="en-US" altLang="zh-CN" dirty="0">
                <a:latin typeface="Gill Sans MT" panose="020B0502020104020203" pitchFamily="34" charset="0"/>
              </a:rPr>
              <a:t>Weights </a:t>
            </a:r>
            <a:r>
              <a:rPr lang="zh-CN" altLang="en-US" dirty="0">
                <a:latin typeface="Gill Sans MT" panose="020B0502020104020203" pitchFamily="34" charset="0"/>
              </a:rPr>
              <a:t>也可以转换为一个矩阵，卷积的计算就可以转换为两个矩阵相乘的求解，得到最终的卷积计算结果。</a:t>
            </a:r>
            <a:endParaRPr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AC3E7480-E6A9-6E4D-B0D2-B2A83753FD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3043" y="2420888"/>
            <a:ext cx="5904656" cy="3878485"/>
          </a:xfrm>
          <a:prstGeom prst="rect">
            <a:avLst/>
          </a:prstGeom>
        </p:spPr>
      </p:pic>
    </p:spTree>
    <p:extLst>
      <p:ext uri="{BB962C8B-B14F-4D97-AF65-F5344CB8AC3E}">
        <p14:creationId xmlns:p14="http://schemas.microsoft.com/office/powerpoint/2010/main" val="2281666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6261865-52D9-0F40-AA8E-E66B75EF6C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203"/>
          <a:stretch/>
        </p:blipFill>
        <p:spPr>
          <a:xfrm>
            <a:off x="4301676" y="2535967"/>
            <a:ext cx="3593410" cy="3802291"/>
          </a:xfrm>
          <a:prstGeom prst="rect">
            <a:avLst/>
          </a:prstGeom>
        </p:spPr>
      </p:pic>
      <p:sp>
        <p:nvSpPr>
          <p:cNvPr id="2" name="标题 1">
            <a:extLst>
              <a:ext uri="{FF2B5EF4-FFF2-40B4-BE49-F238E27FC236}">
                <a16:creationId xmlns:a16="http://schemas.microsoft.com/office/drawing/2014/main" id="{B874CC6D-BDFC-294D-8BB8-5B48F2B17BFE}"/>
              </a:ext>
            </a:extLst>
          </p:cNvPr>
          <p:cNvSpPr>
            <a:spLocks noGrp="1"/>
          </p:cNvSpPr>
          <p:nvPr>
            <p:ph type="title"/>
          </p:nvPr>
        </p:nvSpPr>
        <p:spPr/>
        <p:txBody>
          <a:bodyPr/>
          <a:lstStyle/>
          <a:p>
            <a:r>
              <a:rPr lang="zh-CN" altLang="en-US" dirty="0"/>
              <a:t>从卷积 </a:t>
            </a:r>
            <a:r>
              <a:rPr lang="en-US" altLang="zh-CN" dirty="0"/>
              <a:t>Conv</a:t>
            </a:r>
            <a:r>
              <a:rPr lang="zh-CN" altLang="en-US" dirty="0"/>
              <a:t> 到矩阵乘 </a:t>
            </a:r>
            <a:r>
              <a:rPr lang="en-US" altLang="zh-CN" dirty="0"/>
              <a:t>MM</a:t>
            </a:r>
            <a:endParaRPr kumimoji="1"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43E8278-4C13-B64A-A624-5156215B7470}"/>
                  </a:ext>
                </a:extLst>
              </p:cNvPr>
              <p:cNvSpPr>
                <a:spLocks noGrp="1"/>
              </p:cNvSpPr>
              <p:nvPr>
                <p:ph sz="half" idx="1"/>
              </p:nvPr>
            </p:nvSpPr>
            <p:spPr>
              <a:xfrm>
                <a:off x="623635" y="1412776"/>
                <a:ext cx="10963473" cy="1008112"/>
              </a:xfrm>
            </p:spPr>
            <p:txBody>
              <a:bodyPr/>
              <a:lstStyle/>
              <a:p>
                <a:r>
                  <a:rPr lang="zh-CN" altLang="en-US" dirty="0"/>
                  <a:t>在计算 </a:t>
                </a:r>
                <a14:m>
                  <m:oMath xmlns:m="http://schemas.openxmlformats.org/officeDocument/2006/math">
                    <m:r>
                      <a:rPr lang="en-US" altLang="zh-CN" i="1" dirty="0" smtClean="0">
                        <a:latin typeface="Cambria Math" panose="02040503050406030204" pitchFamily="18" charset="0"/>
                      </a:rPr>
                      <m:t>𝑀𝑅</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𝑁𝑅</m:t>
                    </m:r>
                  </m:oMath>
                </a14:m>
                <a:r>
                  <a:rPr lang="en-US" altLang="zh-CN" dirty="0"/>
                  <a:t> </a:t>
                </a:r>
                <a:r>
                  <a:rPr lang="zh-CN" altLang="en-US" dirty="0"/>
                  <a:t>小块时，传统的方法是在 </a:t>
                </a:r>
                <a:r>
                  <a:rPr lang="en-US" altLang="zh-CN" dirty="0"/>
                  <a:t>K </a:t>
                </a:r>
                <a:r>
                  <a:rPr lang="zh-CN" altLang="en-US" dirty="0"/>
                  <a:t>维度上拆分，在一次计算 </a:t>
                </a:r>
                <a:r>
                  <a:rPr lang="en-US" altLang="zh-CN" dirty="0"/>
                  <a:t>Kernel</a:t>
                </a:r>
                <a:r>
                  <a:rPr lang="zh-CN" altLang="en-US" dirty="0"/>
                  <a:t> 处理中，仅计算 </a:t>
                </a:r>
                <a:r>
                  <a:rPr lang="en-US" altLang="zh-CN" dirty="0"/>
                  <a:t>K </a:t>
                </a:r>
                <a:r>
                  <a:rPr lang="zh-CN" altLang="en-US" dirty="0"/>
                  <a:t>维的局部。那么在每次计算 </a:t>
                </a:r>
                <a:r>
                  <a:rPr lang="en-US" altLang="zh-CN" dirty="0"/>
                  <a:t>Kernel</a:t>
                </a:r>
                <a:r>
                  <a:rPr lang="zh-CN" altLang="en-US" dirty="0"/>
                  <a:t> 的处理中，都会发生对输出的加载和存储。</a:t>
                </a:r>
              </a:p>
            </p:txBody>
          </p:sp>
        </mc:Choice>
        <mc:Fallback xmlns="">
          <p:sp>
            <p:nvSpPr>
              <p:cNvPr id="5" name="内容占位符 4">
                <a:extLst>
                  <a:ext uri="{FF2B5EF4-FFF2-40B4-BE49-F238E27FC236}">
                    <a16:creationId xmlns:a16="http://schemas.microsoft.com/office/drawing/2014/main" id="{B43E8278-4C13-B64A-A624-5156215B7470}"/>
                  </a:ext>
                </a:extLst>
              </p:cNvPr>
              <p:cNvSpPr>
                <a:spLocks noGrp="1" noRot="1" noChangeAspect="1" noMove="1" noResize="1" noEditPoints="1" noAdjustHandles="1" noChangeArrowheads="1" noChangeShapeType="1" noTextEdit="1"/>
              </p:cNvSpPr>
              <p:nvPr>
                <p:ph sz="half" idx="1"/>
              </p:nvPr>
            </p:nvSpPr>
            <p:spPr>
              <a:xfrm>
                <a:off x="623635" y="1412776"/>
                <a:ext cx="10963473" cy="1008112"/>
              </a:xfrm>
              <a:blipFill>
                <a:blip r:embed="rId3"/>
                <a:stretch>
                  <a:fillRect l="-579" b="-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568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85AD623-234B-C74B-AC01-2A5E468554D1}"/>
              </a:ext>
            </a:extLst>
          </p:cNvPr>
          <p:cNvSpPr>
            <a:spLocks noGrp="1"/>
          </p:cNvSpPr>
          <p:nvPr>
            <p:ph type="title"/>
          </p:nvPr>
        </p:nvSpPr>
        <p:spPr/>
        <p:txBody>
          <a:bodyPr/>
          <a:lstStyle/>
          <a:p>
            <a:r>
              <a:rPr lang="zh-CN" altLang="en-US" dirty="0"/>
              <a:t>从卷积 </a:t>
            </a:r>
            <a:r>
              <a:rPr lang="en-US" altLang="zh-CN" dirty="0"/>
              <a:t>Conv</a:t>
            </a:r>
            <a:r>
              <a:rPr lang="zh-CN" altLang="en-US" dirty="0"/>
              <a:t> 到矩阵乘 </a:t>
            </a:r>
            <a:r>
              <a:rPr lang="en-US" altLang="zh-CN" dirty="0"/>
              <a:t>MM</a:t>
            </a:r>
            <a:endParaRPr lang="zh-CN" altLang="en-US" dirty="0"/>
          </a:p>
        </p:txBody>
      </p:sp>
      <p:sp>
        <p:nvSpPr>
          <p:cNvPr id="8" name="内容占位符 7">
            <a:extLst>
              <a:ext uri="{FF2B5EF4-FFF2-40B4-BE49-F238E27FC236}">
                <a16:creationId xmlns:a16="http://schemas.microsoft.com/office/drawing/2014/main" id="{6912C967-7259-E749-A6FF-783BE2C030AF}"/>
              </a:ext>
            </a:extLst>
          </p:cNvPr>
          <p:cNvSpPr>
            <a:spLocks noGrp="1"/>
          </p:cNvSpPr>
          <p:nvPr>
            <p:ph sz="half" idx="1"/>
          </p:nvPr>
        </p:nvSpPr>
        <p:spPr>
          <a:xfrm>
            <a:off x="623636" y="1412776"/>
            <a:ext cx="3026474" cy="589190"/>
          </a:xfrm>
        </p:spPr>
        <p:txBody>
          <a:bodyPr/>
          <a:lstStyle/>
          <a:p>
            <a:pPr marL="0" indent="0" algn="ctr">
              <a:buNone/>
            </a:pPr>
            <a:r>
              <a:rPr lang="en-US" altLang="zh-CN" sz="2400" dirty="0">
                <a:latin typeface="Gill Sans MT" panose="020B0502020104020203" pitchFamily="34" charset="0"/>
              </a:rPr>
              <a:t>Convolution</a:t>
            </a:r>
            <a:endParaRPr lang="zh-CN" altLang="en-US" sz="2400" dirty="0">
              <a:latin typeface="Gill Sans MT" panose="020B0502020104020203" pitchFamily="34" charset="0"/>
            </a:endParaRPr>
          </a:p>
        </p:txBody>
      </p:sp>
      <p:pic>
        <p:nvPicPr>
          <p:cNvPr id="4" name="图片 3">
            <a:extLst>
              <a:ext uri="{FF2B5EF4-FFF2-40B4-BE49-F238E27FC236}">
                <a16:creationId xmlns:a16="http://schemas.microsoft.com/office/drawing/2014/main" id="{AF4C4E78-6A2B-8549-B149-808F4F10AB18}"/>
              </a:ext>
            </a:extLst>
          </p:cNvPr>
          <p:cNvPicPr>
            <a:picLocks noChangeAspect="1"/>
          </p:cNvPicPr>
          <p:nvPr/>
        </p:nvPicPr>
        <p:blipFill rotWithShape="1">
          <a:blip r:embed="rId2"/>
          <a:srcRect t="34327" b="25861"/>
          <a:stretch/>
        </p:blipFill>
        <p:spPr>
          <a:xfrm>
            <a:off x="623635" y="2874106"/>
            <a:ext cx="10274845" cy="1944217"/>
          </a:xfrm>
          <a:prstGeom prst="rect">
            <a:avLst/>
          </a:prstGeom>
        </p:spPr>
      </p:pic>
      <p:sp>
        <p:nvSpPr>
          <p:cNvPr id="5" name="内容占位符 7">
            <a:extLst>
              <a:ext uri="{FF2B5EF4-FFF2-40B4-BE49-F238E27FC236}">
                <a16:creationId xmlns:a16="http://schemas.microsoft.com/office/drawing/2014/main" id="{EB4DDF72-DB09-8441-B69E-22781F8F5231}"/>
              </a:ext>
            </a:extLst>
          </p:cNvPr>
          <p:cNvSpPr txBox="1">
            <a:spLocks/>
          </p:cNvSpPr>
          <p:nvPr/>
        </p:nvSpPr>
        <p:spPr>
          <a:xfrm>
            <a:off x="6890469" y="1450488"/>
            <a:ext cx="3026474"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en-US" altLang="zh-CN" sz="2400" dirty="0">
                <a:latin typeface="Gill Sans MT" panose="020B0502020104020203" pitchFamily="34" charset="0"/>
              </a:rPr>
              <a:t>Matrix</a:t>
            </a:r>
            <a:r>
              <a:rPr lang="zh-CN" altLang="en-US" sz="2400" dirty="0">
                <a:latin typeface="Gill Sans MT" panose="020B0502020104020203" pitchFamily="34" charset="0"/>
              </a:rPr>
              <a:t> </a:t>
            </a:r>
            <a:r>
              <a:rPr lang="en-US" altLang="zh-CN" sz="2400" dirty="0">
                <a:latin typeface="Gill Sans MT" panose="020B0502020104020203" pitchFamily="34" charset="0"/>
              </a:rPr>
              <a:t>Multiply</a:t>
            </a:r>
            <a:endParaRPr lang="en-US" sz="2400" dirty="0">
              <a:latin typeface="Gill Sans MT" panose="020B0502020104020203" pitchFamily="34" charset="0"/>
            </a:endParaRPr>
          </a:p>
        </p:txBody>
      </p:sp>
    </p:spTree>
    <p:extLst>
      <p:ext uri="{BB962C8B-B14F-4D97-AF65-F5344CB8AC3E}">
        <p14:creationId xmlns:p14="http://schemas.microsoft.com/office/powerpoint/2010/main" val="66050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59E35218-3271-0E45-9F3F-656BE5EF5342}"/>
              </a:ext>
            </a:extLst>
          </p:cNvPr>
          <p:cNvSpPr>
            <a:spLocks noGrp="1"/>
          </p:cNvSpPr>
          <p:nvPr>
            <p:ph type="title"/>
          </p:nvPr>
        </p:nvSpPr>
        <p:spPr/>
        <p:txBody>
          <a:bodyPr/>
          <a:lstStyle/>
          <a:p>
            <a:r>
              <a:rPr lang="zh-CN" altLang="en-US" dirty="0"/>
              <a:t>矩阵乘分块 </a:t>
            </a:r>
            <a:r>
              <a:rPr lang="en-US" altLang="zh-CN" dirty="0"/>
              <a:t>Tiling</a:t>
            </a:r>
            <a:endParaRPr lang="zh-CN" altLang="en-US" dirty="0"/>
          </a:p>
        </p:txBody>
      </p:sp>
      <p:sp>
        <p:nvSpPr>
          <p:cNvPr id="8" name="内容占位符 7">
            <a:extLst>
              <a:ext uri="{FF2B5EF4-FFF2-40B4-BE49-F238E27FC236}">
                <a16:creationId xmlns:a16="http://schemas.microsoft.com/office/drawing/2014/main" id="{7B8DF8F0-1E92-4C4F-BB52-92EE3B55A4F6}"/>
              </a:ext>
            </a:extLst>
          </p:cNvPr>
          <p:cNvSpPr>
            <a:spLocks noGrp="1"/>
          </p:cNvSpPr>
          <p:nvPr>
            <p:ph sz="half" idx="1"/>
          </p:nvPr>
        </p:nvSpPr>
        <p:spPr>
          <a:xfrm>
            <a:off x="623635" y="1412776"/>
            <a:ext cx="10963473" cy="589190"/>
          </a:xfrm>
        </p:spPr>
        <p:txBody>
          <a:bodyPr/>
          <a:lstStyle/>
          <a:p>
            <a:r>
              <a:rPr lang="zh-CN" altLang="en-US" dirty="0">
                <a:latin typeface="Gill Sans MT" panose="020B0502020104020203" pitchFamily="34" charset="0"/>
              </a:rPr>
              <a:t>根据 </a:t>
            </a:r>
            <a:r>
              <a:rPr lang="en-US" altLang="zh-CN" dirty="0">
                <a:latin typeface="Gill Sans MT" panose="020B0502020104020203" pitchFamily="34" charset="0"/>
              </a:rPr>
              <a:t>Cache</a:t>
            </a:r>
            <a:r>
              <a:rPr lang="zh-CN" altLang="en-US" dirty="0">
                <a:latin typeface="Gill Sans MT" panose="020B0502020104020203" pitchFamily="34" charset="0"/>
              </a:rPr>
              <a:t> 大小来对矩阵进行分块 </a:t>
            </a:r>
            <a:r>
              <a:rPr lang="en-US" altLang="zh-CN" dirty="0">
                <a:latin typeface="Gill Sans MT" panose="020B0502020104020203" pitchFamily="34" charset="0"/>
              </a:rPr>
              <a:t>Tiling</a:t>
            </a:r>
            <a:r>
              <a:rPr lang="zh-CN" altLang="en-US" dirty="0">
                <a:latin typeface="Gill Sans MT" panose="020B0502020104020203" pitchFamily="34" charset="0"/>
              </a:rPr>
              <a:t>，最大程度重用数据和利用空间换时间</a:t>
            </a:r>
          </a:p>
        </p:txBody>
      </p:sp>
      <p:pic>
        <p:nvPicPr>
          <p:cNvPr id="4" name="图片 3">
            <a:extLst>
              <a:ext uri="{FF2B5EF4-FFF2-40B4-BE49-F238E27FC236}">
                <a16:creationId xmlns:a16="http://schemas.microsoft.com/office/drawing/2014/main" id="{89F8EB68-2446-7E46-8DD6-243B9110324E}"/>
              </a:ext>
            </a:extLst>
          </p:cNvPr>
          <p:cNvPicPr>
            <a:picLocks noChangeAspect="1"/>
          </p:cNvPicPr>
          <p:nvPr/>
        </p:nvPicPr>
        <p:blipFill rotWithShape="1">
          <a:blip r:embed="rId2"/>
          <a:srcRect t="36826"/>
          <a:stretch/>
        </p:blipFill>
        <p:spPr>
          <a:xfrm>
            <a:off x="1849909" y="2347652"/>
            <a:ext cx="7754566" cy="2508383"/>
          </a:xfrm>
          <a:prstGeom prst="rect">
            <a:avLst/>
          </a:prstGeom>
        </p:spPr>
      </p:pic>
    </p:spTree>
    <p:extLst>
      <p:ext uri="{BB962C8B-B14F-4D97-AF65-F5344CB8AC3E}">
        <p14:creationId xmlns:p14="http://schemas.microsoft.com/office/powerpoint/2010/main" val="1217898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BC2C844-D1E8-8A4A-A067-9A50DD42398D}"/>
              </a:ext>
            </a:extLst>
          </p:cNvPr>
          <p:cNvSpPr>
            <a:spLocks noGrp="1"/>
          </p:cNvSpPr>
          <p:nvPr>
            <p:ph type="title"/>
          </p:nvPr>
        </p:nvSpPr>
        <p:spPr/>
        <p:txBody>
          <a:bodyPr/>
          <a:lstStyle/>
          <a:p>
            <a:r>
              <a:rPr lang="en-US" altLang="zh-CN" dirty="0"/>
              <a:t>CPU/GPU</a:t>
            </a:r>
            <a:r>
              <a:rPr lang="zh-CN" altLang="en-US" dirty="0"/>
              <a:t> 支持矩阵乘的库</a:t>
            </a:r>
          </a:p>
        </p:txBody>
      </p:sp>
      <p:sp>
        <p:nvSpPr>
          <p:cNvPr id="8" name="内容占位符 7">
            <a:extLst>
              <a:ext uri="{FF2B5EF4-FFF2-40B4-BE49-F238E27FC236}">
                <a16:creationId xmlns:a16="http://schemas.microsoft.com/office/drawing/2014/main" id="{5F8AB879-63FD-3D40-B543-84ED3338A386}"/>
              </a:ext>
            </a:extLst>
          </p:cNvPr>
          <p:cNvSpPr>
            <a:spLocks noGrp="1"/>
          </p:cNvSpPr>
          <p:nvPr>
            <p:ph sz="half" idx="1"/>
          </p:nvPr>
        </p:nvSpPr>
        <p:spPr>
          <a:xfrm>
            <a:off x="623635" y="1412776"/>
            <a:ext cx="5762777" cy="4608512"/>
          </a:xfrm>
        </p:spPr>
        <p:txBody>
          <a:bodyPr/>
          <a:lstStyle/>
          <a:p>
            <a:r>
              <a:rPr lang="zh-CN" altLang="en-US" sz="2400" b="1" dirty="0">
                <a:latin typeface="Gill Sans MT" panose="020B0502020104020203" pitchFamily="34" charset="0"/>
              </a:rPr>
              <a:t>实现逻辑：</a:t>
            </a:r>
            <a:endParaRPr lang="en-US" altLang="zh-CN" sz="2400" b="1" dirty="0">
              <a:latin typeface="Gill Sans MT" panose="020B0502020104020203" pitchFamily="34" charset="0"/>
            </a:endParaRPr>
          </a:p>
          <a:p>
            <a:pPr lvl="1"/>
            <a:r>
              <a:rPr lang="en-US" altLang="zh-CN" sz="2000" dirty="0">
                <a:latin typeface="Gill Sans MT" panose="020B0502020104020203" pitchFamily="34" charset="0"/>
              </a:rPr>
              <a:t>Lib</a:t>
            </a:r>
            <a:r>
              <a:rPr lang="zh-CN" altLang="en-US" sz="2000" dirty="0">
                <a:latin typeface="Gill Sans MT" panose="020B0502020104020203" pitchFamily="34" charset="0"/>
              </a:rPr>
              <a:t> 感知相乘矩阵的 </a:t>
            </a:r>
            <a:r>
              <a:rPr lang="en-US" altLang="zh-CN" sz="2000" dirty="0">
                <a:latin typeface="Gill Sans MT" panose="020B0502020104020203" pitchFamily="34" charset="0"/>
              </a:rPr>
              <a:t>Shape</a:t>
            </a:r>
          </a:p>
          <a:p>
            <a:pPr lvl="1"/>
            <a:r>
              <a:rPr lang="zh-CN" altLang="en-US" sz="2000" dirty="0">
                <a:latin typeface="Gill Sans MT" panose="020B0502020104020203" pitchFamily="34" charset="0"/>
              </a:rPr>
              <a:t>选择最优的 </a:t>
            </a:r>
            <a:r>
              <a:rPr lang="en-US" altLang="zh-CN" sz="2000" dirty="0">
                <a:latin typeface="Gill Sans MT" panose="020B0502020104020203" pitchFamily="34" charset="0"/>
              </a:rPr>
              <a:t>Kernel</a:t>
            </a:r>
            <a:r>
              <a:rPr lang="zh-CN" altLang="en-US" sz="2000" dirty="0">
                <a:latin typeface="Gill Sans MT" panose="020B0502020104020203" pitchFamily="34" charset="0"/>
              </a:rPr>
              <a:t> 实现来执行</a:t>
            </a:r>
            <a:endParaRPr lang="en-US" altLang="zh-CN" sz="2000" dirty="0">
              <a:latin typeface="Gill Sans MT" panose="020B0502020104020203" pitchFamily="34" charset="0"/>
            </a:endParaRPr>
          </a:p>
          <a:p>
            <a:r>
              <a:rPr lang="zh-CN" altLang="en-US" sz="2400" b="1" dirty="0">
                <a:latin typeface="Gill Sans MT" panose="020B0502020104020203" pitchFamily="34" charset="0"/>
              </a:rPr>
              <a:t>实现方法：</a:t>
            </a:r>
            <a:endParaRPr lang="en-US" altLang="zh-CN" sz="2400" b="1" dirty="0">
              <a:latin typeface="Gill Sans MT" panose="020B0502020104020203" pitchFamily="34" charset="0"/>
            </a:endParaRPr>
          </a:p>
          <a:p>
            <a:pPr lvl="1"/>
            <a:r>
              <a:rPr lang="en-US" altLang="zh-CN" sz="2000" dirty="0">
                <a:latin typeface="Gill Sans MT" panose="020B0502020104020203" pitchFamily="34" charset="0"/>
              </a:rPr>
              <a:t>Loop</a:t>
            </a:r>
            <a:r>
              <a:rPr lang="zh-CN" altLang="en-US" sz="2000" dirty="0">
                <a:latin typeface="Gill Sans MT" panose="020B0502020104020203" pitchFamily="34" charset="0"/>
              </a:rPr>
              <a:t> 循环优化 </a:t>
            </a:r>
            <a:r>
              <a:rPr lang="en-US" altLang="zh-CN" sz="2000" dirty="0">
                <a:latin typeface="Gill Sans MT" panose="020B0502020104020203" pitchFamily="34" charset="0"/>
              </a:rPr>
              <a:t>(Loop</a:t>
            </a:r>
            <a:r>
              <a:rPr lang="zh-CN" altLang="en-US" sz="2000" dirty="0">
                <a:latin typeface="Gill Sans MT" panose="020B0502020104020203" pitchFamily="34" charset="0"/>
              </a:rPr>
              <a:t> </a:t>
            </a:r>
            <a:r>
              <a:rPr lang="en-US" altLang="zh-CN" sz="2000" dirty="0">
                <a:latin typeface="Gill Sans MT" panose="020B0502020104020203" pitchFamily="34" charset="0"/>
              </a:rPr>
              <a:t>tiling)</a:t>
            </a:r>
          </a:p>
          <a:p>
            <a:pPr lvl="1"/>
            <a:r>
              <a:rPr lang="zh-CN" altLang="en-US" sz="2000" dirty="0">
                <a:latin typeface="Gill Sans MT" panose="020B0502020104020203" pitchFamily="34" charset="0"/>
              </a:rPr>
              <a:t>多级缓存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hierarchy)</a:t>
            </a:r>
          </a:p>
          <a:p>
            <a:r>
              <a:rPr lang="zh-CN" altLang="en-US" sz="2400" b="1" dirty="0">
                <a:latin typeface="Gill Sans MT" panose="020B0502020104020203" pitchFamily="34" charset="0"/>
              </a:rPr>
              <a:t>现有库：</a:t>
            </a:r>
            <a:r>
              <a:rPr lang="en-US" altLang="zh-CN" sz="2400" dirty="0">
                <a:latin typeface="Gill Sans MT" panose="020B0502020104020203" pitchFamily="34" charset="0"/>
              </a:rPr>
              <a:t>Matrix</a:t>
            </a:r>
            <a:r>
              <a:rPr lang="zh-CN" altLang="en-US" sz="2400" dirty="0">
                <a:latin typeface="Gill Sans MT" panose="020B0502020104020203" pitchFamily="34" charset="0"/>
              </a:rPr>
              <a:t> </a:t>
            </a:r>
            <a:r>
              <a:rPr lang="en-US" altLang="zh-CN" sz="2400" dirty="0">
                <a:latin typeface="Gill Sans MT" panose="020B0502020104020203" pitchFamily="34" charset="0"/>
              </a:rPr>
              <a:t>Multiplication</a:t>
            </a:r>
            <a:r>
              <a:rPr lang="zh-CN" altLang="en-US" sz="2400" dirty="0">
                <a:latin typeface="Gill Sans MT" panose="020B0502020104020203" pitchFamily="34" charset="0"/>
              </a:rPr>
              <a:t> </a:t>
            </a:r>
            <a:r>
              <a:rPr lang="en-US" altLang="zh-CN" sz="2400" dirty="0">
                <a:latin typeface="Gill Sans MT" panose="020B0502020104020203" pitchFamily="34" charset="0"/>
              </a:rPr>
              <a:t>(GEMM)</a:t>
            </a:r>
          </a:p>
          <a:p>
            <a:pPr lvl="1"/>
            <a:r>
              <a:rPr lang="en-US" altLang="zh-CN" sz="2000" dirty="0">
                <a:latin typeface="Gill Sans MT" panose="020B0502020104020203" pitchFamily="34" charset="0"/>
              </a:rPr>
              <a:t>CPU:</a:t>
            </a:r>
            <a:r>
              <a:rPr lang="zh-CN" altLang="en-US" sz="2000" dirty="0">
                <a:latin typeface="Gill Sans MT" panose="020B0502020104020203" pitchFamily="34" charset="0"/>
              </a:rPr>
              <a:t> </a:t>
            </a:r>
            <a:r>
              <a:rPr lang="en-US" altLang="zh-CN" sz="2000" dirty="0" err="1">
                <a:latin typeface="Gill Sans MT" panose="020B0502020104020203" pitchFamily="34" charset="0"/>
              </a:rPr>
              <a:t>OpenBLAS</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Intel</a:t>
            </a:r>
            <a:r>
              <a:rPr lang="zh-CN" altLang="en-US" sz="2000" dirty="0">
                <a:latin typeface="Gill Sans MT" panose="020B0502020104020203" pitchFamily="34" charset="0"/>
              </a:rPr>
              <a:t> </a:t>
            </a:r>
            <a:r>
              <a:rPr lang="en-US" altLang="zh-CN" sz="2000" dirty="0">
                <a:latin typeface="Gill Sans MT" panose="020B0502020104020203" pitchFamily="34" charset="0"/>
              </a:rPr>
              <a:t>MKL,</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a:p>
            <a:pPr lvl="1"/>
            <a:r>
              <a:rPr lang="en-US" altLang="zh-CN" sz="2000" dirty="0">
                <a:latin typeface="Gill Sans MT" panose="020B0502020104020203" pitchFamily="34" charset="0"/>
              </a:rPr>
              <a:t>GPU:</a:t>
            </a:r>
            <a:r>
              <a:rPr lang="zh-CN" altLang="en-US" sz="2000" dirty="0">
                <a:latin typeface="Gill Sans MT" panose="020B0502020104020203" pitchFamily="34" charset="0"/>
              </a:rPr>
              <a:t> </a:t>
            </a:r>
            <a:r>
              <a:rPr lang="en-US" altLang="zh-CN" sz="2000" dirty="0" err="1">
                <a:latin typeface="Gill Sans MT" panose="020B0502020104020203" pitchFamily="34" charset="0"/>
              </a:rPr>
              <a:t>cuBLAS</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err="1">
                <a:latin typeface="Gill Sans MT" panose="020B0502020104020203" pitchFamily="34" charset="0"/>
              </a:rPr>
              <a:t>cuDNN</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p:txBody>
      </p:sp>
      <p:pic>
        <p:nvPicPr>
          <p:cNvPr id="2" name="图片 1">
            <a:extLst>
              <a:ext uri="{FF2B5EF4-FFF2-40B4-BE49-F238E27FC236}">
                <a16:creationId xmlns:a16="http://schemas.microsoft.com/office/drawing/2014/main" id="{90127E8F-D6CE-5C4C-B4D0-D96F8239C36B}"/>
              </a:ext>
            </a:extLst>
          </p:cNvPr>
          <p:cNvPicPr>
            <a:picLocks noChangeAspect="1"/>
          </p:cNvPicPr>
          <p:nvPr/>
        </p:nvPicPr>
        <p:blipFill>
          <a:blip r:embed="rId2"/>
          <a:stretch>
            <a:fillRect/>
          </a:stretch>
        </p:blipFill>
        <p:spPr>
          <a:xfrm>
            <a:off x="7178501" y="1412776"/>
            <a:ext cx="3154335" cy="4608512"/>
          </a:xfrm>
          <a:prstGeom prst="rect">
            <a:avLst/>
          </a:prstGeom>
        </p:spPr>
      </p:pic>
    </p:spTree>
    <p:extLst>
      <p:ext uri="{BB962C8B-B14F-4D97-AF65-F5344CB8AC3E}">
        <p14:creationId xmlns:p14="http://schemas.microsoft.com/office/powerpoint/2010/main" val="28115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33161</TotalTime>
  <Words>927</Words>
  <Application>Microsoft Macintosh PowerPoint</Application>
  <PresentationFormat>自定义</PresentationFormat>
  <Paragraphs>131</Paragraphs>
  <Slides>42</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42</vt:i4>
      </vt:variant>
    </vt:vector>
  </HeadingPairs>
  <TitlesOfParts>
    <vt:vector size="63"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Matrix Multiplication 矩阵运算</vt:lpstr>
      <vt:lpstr>从卷积 Conv 到矩阵乘 MM</vt:lpstr>
      <vt:lpstr>从卷积 Conv 到矩阵乘 MM</vt:lpstr>
      <vt:lpstr>从卷积 Conv 到矩阵乘 MM</vt:lpstr>
      <vt:lpstr>矩阵乘分块 Tiling</vt:lpstr>
      <vt:lpstr>CPU/GPU 支持矩阵乘的库</vt:lpstr>
      <vt:lpstr>CPU/GPU 支持矩阵乘的库</vt:lpstr>
      <vt:lpstr>卷积代替算法</vt:lpstr>
      <vt:lpstr>减少指令开销</vt:lpstr>
      <vt:lpstr>对于矩阵运算 计算体系思考 I</vt:lpstr>
      <vt:lpstr>对于矩阵运算 计算体系思考 II</vt:lpstr>
      <vt:lpstr>比特位数 Bits Width</vt:lpstr>
      <vt:lpstr>什么决定比特位宽 Bit Width ?</vt:lpstr>
      <vt:lpstr>什么决定比特位宽 Bit Width ?</vt:lpstr>
      <vt:lpstr>什么决定比特位宽 Bit Width ?</vt:lpstr>
      <vt:lpstr>AI 芯片设计的思考</vt:lpstr>
      <vt:lpstr>硬件优化方案</vt:lpstr>
      <vt:lpstr>PowerPoint 演示文稿</vt:lpstr>
      <vt:lpstr>CPU 发展历史和组成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vt:lpstr>
      <vt:lpstr>PowerPoint 演示文稿</vt:lpstr>
      <vt:lpstr>PowerPoint 演示文稿</vt:lpstr>
      <vt:lpstr>PowerPoint 演示文稿</vt:lpstr>
      <vt:lpstr>引用</vt:lpstr>
      <vt:lpstr>Summary  </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5795</cp:revision>
  <dcterms:created xsi:type="dcterms:W3CDTF">2015-01-14T10:38:57Z</dcterms:created>
  <dcterms:modified xsi:type="dcterms:W3CDTF">2023-03-11T12:46:52Z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